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09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5DFF-D861-43F2-9827-5DC59050EC2E}" type="datetimeFigureOut">
              <a:rPr lang="en-US" smtClean="0"/>
              <a:t>05-Oct-20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F765-78CE-403C-9CA8-5529C84FD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3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5DFF-D861-43F2-9827-5DC59050EC2E}" type="datetimeFigureOut">
              <a:rPr lang="en-US" smtClean="0"/>
              <a:t>05-Oct-20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F765-78CE-403C-9CA8-5529C84FD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838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5DFF-D861-43F2-9827-5DC59050EC2E}" type="datetimeFigureOut">
              <a:rPr lang="en-US" smtClean="0"/>
              <a:t>05-Oct-20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F765-78CE-403C-9CA8-5529C84FD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27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5DFF-D861-43F2-9827-5DC59050EC2E}" type="datetimeFigureOut">
              <a:rPr lang="en-US" smtClean="0"/>
              <a:t>05-Oct-20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F765-78CE-403C-9CA8-5529C84FD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2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5DFF-D861-43F2-9827-5DC59050EC2E}" type="datetimeFigureOut">
              <a:rPr lang="en-US" smtClean="0"/>
              <a:t>05-Oct-20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F765-78CE-403C-9CA8-5529C84FD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659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5DFF-D861-43F2-9827-5DC59050EC2E}" type="datetimeFigureOut">
              <a:rPr lang="en-US" smtClean="0"/>
              <a:t>05-Oct-20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F765-78CE-403C-9CA8-5529C84FD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83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5DFF-D861-43F2-9827-5DC59050EC2E}" type="datetimeFigureOut">
              <a:rPr lang="en-US" smtClean="0"/>
              <a:t>05-Oct-20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F765-78CE-403C-9CA8-5529C84FD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826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5DFF-D861-43F2-9827-5DC59050EC2E}" type="datetimeFigureOut">
              <a:rPr lang="en-US" smtClean="0"/>
              <a:t>05-Oct-20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F765-78CE-403C-9CA8-5529C84FD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29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5DFF-D861-43F2-9827-5DC59050EC2E}" type="datetimeFigureOut">
              <a:rPr lang="en-US" smtClean="0"/>
              <a:t>05-Oct-20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F765-78CE-403C-9CA8-5529C84FD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5DFF-D861-43F2-9827-5DC59050EC2E}" type="datetimeFigureOut">
              <a:rPr lang="en-US" smtClean="0"/>
              <a:t>05-Oct-20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F765-78CE-403C-9CA8-5529C84FD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86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5DFF-D861-43F2-9827-5DC59050EC2E}" type="datetimeFigureOut">
              <a:rPr lang="en-US" smtClean="0"/>
              <a:t>05-Oct-20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F765-78CE-403C-9CA8-5529C84FD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05DFF-D861-43F2-9827-5DC59050EC2E}" type="datetimeFigureOut">
              <a:rPr lang="en-US" smtClean="0"/>
              <a:t>05-Oct-20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8F765-78CE-403C-9CA8-5529C84FD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80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yuml.me/diagram/scruffy/class/dra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 data modeling problem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pPr marL="120650" indent="-109538"/>
            <a:r>
              <a:rPr lang="en-US" sz="1600" dirty="0" smtClean="0"/>
              <a:t>In a video game, a </a:t>
            </a:r>
            <a:r>
              <a:rPr lang="en-US" sz="1600" dirty="0"/>
              <a:t>game level </a:t>
            </a:r>
            <a:r>
              <a:rPr lang="en-US" sz="1600" dirty="0" smtClean="0"/>
              <a:t>contains </a:t>
            </a:r>
            <a:r>
              <a:rPr lang="en-US" sz="1600" dirty="0"/>
              <a:t>a list of monsters.</a:t>
            </a:r>
          </a:p>
          <a:p>
            <a:pPr marL="120650" indent="-109538"/>
            <a:r>
              <a:rPr lang="en-US" sz="1600" dirty="0"/>
              <a:t>There are 3 kinds of monsters: </a:t>
            </a:r>
            <a:r>
              <a:rPr lang="en-US" sz="1600" b="1" dirty="0"/>
              <a:t>large</a:t>
            </a:r>
            <a:r>
              <a:rPr lang="en-US" sz="1600" dirty="0"/>
              <a:t> monsters, </a:t>
            </a:r>
            <a:r>
              <a:rPr lang="en-US" sz="1600" b="1" dirty="0"/>
              <a:t>furry</a:t>
            </a:r>
            <a:r>
              <a:rPr lang="en-US" sz="1600" dirty="0"/>
              <a:t> monsters and </a:t>
            </a:r>
            <a:r>
              <a:rPr lang="en-US" sz="1600" b="1" dirty="0"/>
              <a:t>invisible</a:t>
            </a:r>
            <a:r>
              <a:rPr lang="en-US" sz="1600" dirty="0"/>
              <a:t> monsters.</a:t>
            </a:r>
          </a:p>
          <a:p>
            <a:pPr marL="120650" indent="-109538"/>
            <a:r>
              <a:rPr lang="en-US" sz="1600" dirty="0"/>
              <a:t>All monsters have a certain amount of health </a:t>
            </a:r>
            <a:r>
              <a:rPr lang="en-US" sz="1600" dirty="0" smtClean="0"/>
              <a:t>points (HPs) , </a:t>
            </a:r>
            <a:r>
              <a:rPr lang="en-US" sz="1600" dirty="0"/>
              <a:t>and a monster can be hit via a </a:t>
            </a:r>
            <a:r>
              <a:rPr lang="en-US" sz="1600" dirty="0" smtClean="0"/>
              <a:t>method: </a:t>
            </a:r>
            <a:r>
              <a:rPr lang="en-US" sz="1600" b="1" dirty="0" smtClean="0"/>
              <a:t>hit(</a:t>
            </a:r>
            <a:r>
              <a:rPr lang="en-US" sz="1600" b="1" dirty="0" err="1" smtClean="0"/>
              <a:t>damagePoints</a:t>
            </a:r>
            <a:r>
              <a:rPr lang="en-US" sz="1600" b="1" dirty="0" smtClean="0"/>
              <a:t>)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so </a:t>
            </a:r>
            <a:r>
              <a:rPr lang="en-US" sz="1600" dirty="0"/>
              <a:t>that the damage points decrease the health points of the monster</a:t>
            </a:r>
            <a:r>
              <a:rPr lang="en-US" sz="1600" dirty="0" smtClean="0"/>
              <a:t>. However</a:t>
            </a:r>
            <a:r>
              <a:rPr lang="en-US" sz="1600" dirty="0"/>
              <a:t>: </a:t>
            </a:r>
          </a:p>
          <a:p>
            <a:pPr marL="520700" lvl="1" indent="-109538"/>
            <a:r>
              <a:rPr lang="en-US" sz="1400" dirty="0" smtClean="0"/>
              <a:t>large </a:t>
            </a:r>
            <a:r>
              <a:rPr lang="en-US" sz="1400" dirty="0"/>
              <a:t>monsters take only half of the damage points</a:t>
            </a:r>
          </a:p>
          <a:p>
            <a:pPr marL="520700" lvl="1" indent="-109538"/>
            <a:r>
              <a:rPr lang="en-US" sz="1400" dirty="0" smtClean="0"/>
              <a:t>invisible </a:t>
            </a:r>
            <a:r>
              <a:rPr lang="en-US" sz="1400" dirty="0"/>
              <a:t>monsters take </a:t>
            </a:r>
            <a:r>
              <a:rPr lang="en-US" sz="1400" dirty="0" smtClean="0"/>
              <a:t>only 1 </a:t>
            </a:r>
            <a:r>
              <a:rPr lang="en-US" sz="1400" dirty="0"/>
              <a:t>damage points whatever the value of </a:t>
            </a:r>
            <a:r>
              <a:rPr lang="en-US" sz="1400" dirty="0" err="1"/>
              <a:t>damagePoints</a:t>
            </a:r>
            <a:r>
              <a:rPr lang="en-US" sz="1400" dirty="0"/>
              <a:t>, </a:t>
            </a:r>
            <a:r>
              <a:rPr lang="en-US" sz="1400" dirty="0" smtClean="0"/>
              <a:t>because the </a:t>
            </a:r>
            <a:r>
              <a:rPr lang="en-US" sz="1400" dirty="0"/>
              <a:t>player cannot see them well enough to inflict the entire damage</a:t>
            </a:r>
          </a:p>
          <a:p>
            <a:pPr marL="520700" lvl="1" indent="-109538"/>
            <a:r>
              <a:rPr lang="en-US" sz="1400" dirty="0" smtClean="0"/>
              <a:t>furry </a:t>
            </a:r>
            <a:r>
              <a:rPr lang="en-US" sz="1400" dirty="0"/>
              <a:t>monsters get all damage points because they are fluffy and </a:t>
            </a:r>
            <a:r>
              <a:rPr lang="en-US" sz="1400" dirty="0" smtClean="0"/>
              <a:t>sweet </a:t>
            </a:r>
            <a:r>
              <a:rPr lang="en-US" sz="1400" b="1" dirty="0" smtClean="0"/>
              <a:t>:´(</a:t>
            </a:r>
            <a:endParaRPr lang="en-US" sz="1400" b="1" dirty="0"/>
          </a:p>
          <a:p>
            <a:pPr marL="11112" indent="0">
              <a:buNone/>
            </a:pPr>
            <a:endParaRPr lang="en-US" sz="1600" dirty="0"/>
          </a:p>
          <a:p>
            <a:pPr marL="120650" indent="-109538"/>
            <a:r>
              <a:rPr lang="en-US" sz="1600" dirty="0" smtClean="0"/>
              <a:t>In this </a:t>
            </a:r>
            <a:r>
              <a:rPr lang="en-US" sz="1600" b="1" dirty="0" smtClean="0"/>
              <a:t>idle game</a:t>
            </a:r>
            <a:r>
              <a:rPr lang="en-US" sz="1600" dirty="0" smtClean="0"/>
              <a:t>, all monsters will be hit randomly, at each turn. </a:t>
            </a:r>
          </a:p>
          <a:p>
            <a:pPr marL="120650" indent="-109538"/>
            <a:r>
              <a:rPr lang="en-US" sz="1600" dirty="0" smtClean="0"/>
              <a:t>The </a:t>
            </a:r>
            <a:r>
              <a:rPr lang="en-US" sz="1600" dirty="0"/>
              <a:t>game level starts with 6 monsters in the </a:t>
            </a:r>
            <a:r>
              <a:rPr lang="en-US" sz="1600" dirty="0" smtClean="0"/>
              <a:t>list</a:t>
            </a:r>
            <a:r>
              <a:rPr lang="en-US" sz="1600" dirty="0"/>
              <a:t>, 2 for each type. The game prints a description of each monster in the list, then some monster are hit </a:t>
            </a:r>
            <a:r>
              <a:rPr lang="en-US" sz="1600" dirty="0" smtClean="0"/>
              <a:t>(at random) </a:t>
            </a:r>
            <a:r>
              <a:rPr lang="en-US" sz="1600" dirty="0"/>
              <a:t>and the game prints </a:t>
            </a:r>
            <a:r>
              <a:rPr lang="en-US" sz="1600" dirty="0" smtClean="0"/>
              <a:t>their </a:t>
            </a:r>
            <a:r>
              <a:rPr lang="en-US" sz="1600" dirty="0"/>
              <a:t>descriptions again</a:t>
            </a:r>
            <a:r>
              <a:rPr lang="en-US" sz="1600" dirty="0" smtClean="0"/>
              <a:t>. </a:t>
            </a:r>
          </a:p>
          <a:p>
            <a:pPr marL="120650" indent="-109538"/>
            <a:r>
              <a:rPr lang="en-US" sz="1600" dirty="0" smtClean="0"/>
              <a:t>A monster with 0 (or less) HPs passes out and hitting it has no effect anymore. </a:t>
            </a:r>
          </a:p>
          <a:p>
            <a:pPr marL="120650" indent="-109538"/>
            <a:r>
              <a:rPr lang="en-US" sz="1600" dirty="0" smtClean="0"/>
              <a:t>Once all monsters are passed out, the game should stop.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0344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Your tasks…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Create a new folder and write this idle game as a Node.js program (not an HTTP server, just a program).</a:t>
            </a:r>
          </a:p>
          <a:p>
            <a:pPr marL="222250" indent="-2222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Using the Verb/Noun analysis, write </a:t>
            </a:r>
            <a:r>
              <a:rPr lang="en-US" dirty="0">
                <a:solidFill>
                  <a:srgbClr val="FF0000"/>
                </a:solidFill>
              </a:rPr>
              <a:t>down which classes you need, in order to implement the game level</a:t>
            </a:r>
            <a:r>
              <a:rPr lang="en-US" dirty="0" smtClean="0">
                <a:solidFill>
                  <a:srgbClr val="FF0000"/>
                </a:solidFill>
              </a:rPr>
              <a:t>. Consider attributes and methods.</a:t>
            </a:r>
          </a:p>
          <a:p>
            <a:pPr marL="222250" indent="-2222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Detail </a:t>
            </a:r>
            <a:r>
              <a:rPr lang="en-US" dirty="0">
                <a:solidFill>
                  <a:srgbClr val="FF0000"/>
                </a:solidFill>
              </a:rPr>
              <a:t>the relationships between classes, in particular </a:t>
            </a:r>
            <a:r>
              <a:rPr lang="en-US" dirty="0" smtClean="0">
                <a:solidFill>
                  <a:srgbClr val="FF0000"/>
                </a:solidFill>
              </a:rPr>
              <a:t>inheritance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and association (AKA the </a:t>
            </a:r>
            <a:r>
              <a:rPr lang="en-US" b="1" dirty="0" smtClean="0">
                <a:solidFill>
                  <a:srgbClr val="FF0000"/>
                </a:solidFill>
              </a:rPr>
              <a:t>has-a</a:t>
            </a:r>
            <a:r>
              <a:rPr lang="en-US" dirty="0" smtClean="0">
                <a:solidFill>
                  <a:srgbClr val="FF0000"/>
                </a:solidFill>
              </a:rPr>
              <a:t> relations). </a:t>
            </a:r>
          </a:p>
          <a:p>
            <a:pPr marL="222250" indent="-2222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Draw </a:t>
            </a:r>
            <a:r>
              <a:rPr lang="en-US" dirty="0">
                <a:solidFill>
                  <a:srgbClr val="FF0000"/>
                </a:solidFill>
              </a:rPr>
              <a:t>a UML class diagram of your </a:t>
            </a:r>
            <a:r>
              <a:rPr lang="en-US" dirty="0" smtClean="0">
                <a:solidFill>
                  <a:srgbClr val="FF0000"/>
                </a:solidFill>
              </a:rPr>
              <a:t>classes. Use </a:t>
            </a:r>
            <a:r>
              <a:rPr lang="en-US" dirty="0" smtClean="0">
                <a:solidFill>
                  <a:srgbClr val="FF0000"/>
                </a:solidFill>
                <a:hlinkClick r:id="rId2"/>
              </a:rPr>
              <a:t>yuml.me</a:t>
            </a:r>
            <a:r>
              <a:rPr lang="en-US" dirty="0" smtClean="0">
                <a:solidFill>
                  <a:srgbClr val="FF0000"/>
                </a:solidFill>
              </a:rPr>
              <a:t> and save the PNG diagram.</a:t>
            </a:r>
          </a:p>
          <a:p>
            <a:pPr marL="222250" indent="-2222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Now, implement </a:t>
            </a:r>
            <a:r>
              <a:rPr lang="en-US" dirty="0">
                <a:solidFill>
                  <a:srgbClr val="FF0000"/>
                </a:solidFill>
              </a:rPr>
              <a:t>your classes </a:t>
            </a:r>
            <a:r>
              <a:rPr lang="en-US" dirty="0" smtClean="0">
                <a:solidFill>
                  <a:srgbClr val="FF0000"/>
                </a:solidFill>
              </a:rPr>
              <a:t>in </a:t>
            </a:r>
            <a:r>
              <a:rPr lang="en-US" dirty="0" err="1" smtClean="0">
                <a:solidFill>
                  <a:srgbClr val="FF0000"/>
                </a:solidFill>
              </a:rPr>
              <a:t>Javascript</a:t>
            </a:r>
            <a:r>
              <a:rPr lang="en-US" dirty="0" smtClean="0">
                <a:solidFill>
                  <a:srgbClr val="FF0000"/>
                </a:solidFill>
              </a:rPr>
              <a:t> (following the steps suggested in the lecture) and add a “main” part, so that your program can run.</a:t>
            </a:r>
          </a:p>
          <a:p>
            <a:pPr marL="222250" indent="-2222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Write a description of what happens to the monsters </a:t>
            </a:r>
            <a:r>
              <a:rPr lang="en-US" dirty="0">
                <a:solidFill>
                  <a:srgbClr val="FF0000"/>
                </a:solidFill>
              </a:rPr>
              <a:t>also </a:t>
            </a:r>
            <a:r>
              <a:rPr lang="en-US" dirty="0" smtClean="0">
                <a:solidFill>
                  <a:srgbClr val="FF0000"/>
                </a:solidFill>
              </a:rPr>
              <a:t>in </a:t>
            </a:r>
            <a:r>
              <a:rPr lang="en-US" dirty="0">
                <a:solidFill>
                  <a:srgbClr val="FF0000"/>
                </a:solidFill>
              </a:rPr>
              <a:t>a text </a:t>
            </a:r>
            <a:r>
              <a:rPr lang="en-US" dirty="0" smtClean="0">
                <a:solidFill>
                  <a:srgbClr val="FF0000"/>
                </a:solidFill>
              </a:rPr>
              <a:t>file (use the “</a:t>
            </a:r>
            <a:r>
              <a:rPr lang="en-US" dirty="0" err="1" smtClean="0">
                <a:solidFill>
                  <a:srgbClr val="FF0000"/>
                </a:solidFill>
              </a:rPr>
              <a:t>fs</a:t>
            </a:r>
            <a:r>
              <a:rPr lang="en-US" dirty="0" smtClean="0">
                <a:solidFill>
                  <a:srgbClr val="FF0000"/>
                </a:solidFill>
              </a:rPr>
              <a:t>” module), </a:t>
            </a:r>
            <a:r>
              <a:rPr lang="en-US" dirty="0">
                <a:solidFill>
                  <a:srgbClr val="FF0000"/>
                </a:solidFill>
              </a:rPr>
              <a:t>so that later you can </a:t>
            </a:r>
            <a:r>
              <a:rPr lang="en-US" dirty="0" smtClean="0">
                <a:solidFill>
                  <a:srgbClr val="FF0000"/>
                </a:solidFill>
              </a:rPr>
              <a:t>read how your game progressed.</a:t>
            </a:r>
            <a:endParaRPr lang="en-US" dirty="0">
              <a:solidFill>
                <a:srgbClr val="FF0000"/>
              </a:solidFill>
            </a:endParaRPr>
          </a:p>
          <a:p>
            <a:pPr marL="120650" indent="-109538"/>
            <a:endParaRPr lang="en-US" dirty="0">
              <a:solidFill>
                <a:srgbClr val="FF0000"/>
              </a:solidFill>
            </a:endParaRPr>
          </a:p>
          <a:p>
            <a:pPr marL="11112" indent="0">
              <a:buNone/>
            </a:pP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 smtClean="0">
                <a:solidFill>
                  <a:srgbClr val="FF0000"/>
                </a:solidFill>
              </a:rPr>
              <a:t>EXTRA) </a:t>
            </a:r>
            <a:r>
              <a:rPr lang="en-US" dirty="0" smtClean="0">
                <a:solidFill>
                  <a:srgbClr val="FF0000"/>
                </a:solidFill>
              </a:rPr>
              <a:t>Consider </a:t>
            </a:r>
            <a:r>
              <a:rPr lang="en-US" dirty="0">
                <a:solidFill>
                  <a:srgbClr val="FF0000"/>
                </a:solidFill>
              </a:rPr>
              <a:t>that furry monsters can also be pink. </a:t>
            </a:r>
            <a:r>
              <a:rPr lang="en-US" b="1" dirty="0">
                <a:solidFill>
                  <a:srgbClr val="FF0000"/>
                </a:solidFill>
              </a:rPr>
              <a:t>Pink furry monsters </a:t>
            </a:r>
            <a:r>
              <a:rPr lang="en-US" dirty="0">
                <a:solidFill>
                  <a:srgbClr val="FF0000"/>
                </a:solidFill>
              </a:rPr>
              <a:t>are a special kind of furry monsters, and they are so weak that when they get hit, </a:t>
            </a:r>
            <a:r>
              <a:rPr lang="en-US" dirty="0" smtClean="0">
                <a:solidFill>
                  <a:srgbClr val="FF0000"/>
                </a:solidFill>
              </a:rPr>
              <a:t>they </a:t>
            </a:r>
            <a:r>
              <a:rPr lang="en-US" dirty="0">
                <a:solidFill>
                  <a:srgbClr val="FF0000"/>
                </a:solidFill>
              </a:rPr>
              <a:t>get </a:t>
            </a:r>
            <a:r>
              <a:rPr lang="en-US" dirty="0" smtClean="0">
                <a:solidFill>
                  <a:srgbClr val="FF0000"/>
                </a:solidFill>
              </a:rPr>
              <a:t>double </a:t>
            </a:r>
            <a:r>
              <a:rPr lang="en-US" dirty="0">
                <a:solidFill>
                  <a:srgbClr val="FF0000"/>
                </a:solidFill>
              </a:rPr>
              <a:t>damage </a:t>
            </a:r>
            <a:r>
              <a:rPr lang="en-US" dirty="0" smtClean="0">
                <a:solidFill>
                  <a:srgbClr val="FF0000"/>
                </a:solidFill>
              </a:rPr>
              <a:t>points. Modify </a:t>
            </a:r>
            <a:r>
              <a:rPr lang="en-US" dirty="0">
                <a:solidFill>
                  <a:srgbClr val="FF0000"/>
                </a:solidFill>
              </a:rPr>
              <a:t>your program so that you also have pink furry monsters in the game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pPr marL="11112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11112" indent="0">
              <a:buNone/>
            </a:pPr>
            <a:r>
              <a:rPr lang="en-US" b="1" dirty="0" smtClean="0"/>
              <a:t>Run your game a few times, to test that all works as indented.</a:t>
            </a:r>
            <a:endParaRPr lang="en-US" b="1" dirty="0"/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7315200" y="5486400"/>
            <a:ext cx="609600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383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Class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smtClean="0"/>
              <a:t>// --- classes ---</a:t>
            </a:r>
          </a:p>
          <a:p>
            <a:pPr marL="0" indent="0">
              <a:buNone/>
            </a:pPr>
            <a:r>
              <a:rPr lang="en-US" sz="1200" dirty="0" smtClean="0"/>
              <a:t>[</a:t>
            </a:r>
            <a:r>
              <a:rPr lang="en-US" sz="1200" dirty="0" err="1" smtClean="0"/>
              <a:t>IdleGame|oneTurn</a:t>
            </a:r>
            <a:r>
              <a:rPr lang="en-US" sz="1200" dirty="0" smtClean="0"/>
              <a:t>()]</a:t>
            </a:r>
          </a:p>
          <a:p>
            <a:pPr marL="0" indent="0">
              <a:buNone/>
            </a:pPr>
            <a:r>
              <a:rPr lang="en-US" sz="1200" dirty="0" smtClean="0"/>
              <a:t>[</a:t>
            </a:r>
            <a:r>
              <a:rPr lang="en-US" sz="1200" dirty="0" err="1" smtClean="0"/>
              <a:t>GameLevel|start</a:t>
            </a:r>
            <a:r>
              <a:rPr lang="en-US" sz="1200" dirty="0" smtClean="0"/>
              <a:t>()]</a:t>
            </a:r>
          </a:p>
          <a:p>
            <a:pPr marL="0" indent="0">
              <a:buNone/>
            </a:pPr>
            <a:r>
              <a:rPr lang="en-US" sz="1200" dirty="0" smtClean="0"/>
              <a:t>[</a:t>
            </a:r>
            <a:r>
              <a:rPr lang="en-US" sz="1200" dirty="0" err="1" smtClean="0"/>
              <a:t>Monster;hp:number|hit</a:t>
            </a:r>
            <a:r>
              <a:rPr lang="en-US" sz="1200" dirty="0" smtClean="0"/>
              <a:t>(</a:t>
            </a:r>
            <a:r>
              <a:rPr lang="en-US" sz="1200" dirty="0" err="1" smtClean="0"/>
              <a:t>damagePoints:number</a:t>
            </a:r>
            <a:r>
              <a:rPr lang="en-US" sz="1200" dirty="0" smtClean="0"/>
              <a:t>);</a:t>
            </a:r>
            <a:r>
              <a:rPr lang="en-US" sz="1200" dirty="0" err="1" smtClean="0"/>
              <a:t>hasPassedOut</a:t>
            </a:r>
            <a:r>
              <a:rPr lang="en-US" sz="1200" dirty="0" smtClean="0"/>
              <a:t>():</a:t>
            </a:r>
            <a:r>
              <a:rPr lang="en-US" sz="1200" dirty="0" err="1" smtClean="0"/>
              <a:t>boolean</a:t>
            </a:r>
            <a:r>
              <a:rPr lang="en-US" sz="1200" dirty="0" smtClean="0"/>
              <a:t>]</a:t>
            </a:r>
          </a:p>
          <a:p>
            <a:pPr marL="0" indent="0">
              <a:buNone/>
            </a:pPr>
            <a:r>
              <a:rPr lang="en-US" sz="1200" dirty="0" smtClean="0"/>
              <a:t>[</a:t>
            </a:r>
            <a:r>
              <a:rPr lang="en-US" sz="1200" dirty="0" err="1" smtClean="0"/>
              <a:t>LargeMonster|hit</a:t>
            </a:r>
            <a:r>
              <a:rPr lang="en-US" sz="1200" dirty="0" smtClean="0"/>
              <a:t>(</a:t>
            </a:r>
            <a:r>
              <a:rPr lang="en-US" sz="1200" dirty="0" err="1" smtClean="0"/>
              <a:t>damagePoints:number</a:t>
            </a:r>
            <a:r>
              <a:rPr lang="en-US" sz="1200" dirty="0" smtClean="0"/>
              <a:t>)]</a:t>
            </a:r>
          </a:p>
          <a:p>
            <a:pPr marL="0" indent="0">
              <a:buNone/>
            </a:pPr>
            <a:r>
              <a:rPr lang="en-US" sz="1200" dirty="0" smtClean="0"/>
              <a:t>[</a:t>
            </a:r>
            <a:r>
              <a:rPr lang="en-US" sz="1200" dirty="0" err="1" smtClean="0"/>
              <a:t>FurryMonster</a:t>
            </a:r>
            <a:r>
              <a:rPr lang="en-US" sz="1200" dirty="0" smtClean="0"/>
              <a:t>]</a:t>
            </a:r>
          </a:p>
          <a:p>
            <a:pPr marL="0" indent="0">
              <a:buNone/>
            </a:pPr>
            <a:r>
              <a:rPr lang="en-US" sz="1200" dirty="0" smtClean="0"/>
              <a:t>[</a:t>
            </a:r>
            <a:r>
              <a:rPr lang="en-US" sz="1200" dirty="0" err="1" smtClean="0"/>
              <a:t>InvisibleMonster|hit</a:t>
            </a:r>
            <a:r>
              <a:rPr lang="en-US" sz="1200" dirty="0" smtClean="0"/>
              <a:t>(</a:t>
            </a:r>
            <a:r>
              <a:rPr lang="en-US" sz="1200" dirty="0" err="1" smtClean="0"/>
              <a:t>damagePoints:number</a:t>
            </a:r>
            <a:r>
              <a:rPr lang="en-US" sz="1200" dirty="0" smtClean="0"/>
              <a:t>)]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// --- relations ---</a:t>
            </a:r>
          </a:p>
          <a:p>
            <a:pPr marL="0" indent="0">
              <a:buNone/>
            </a:pPr>
            <a:r>
              <a:rPr lang="en-US" sz="1200" dirty="0" smtClean="0"/>
              <a:t>[</a:t>
            </a:r>
            <a:r>
              <a:rPr lang="en-US" sz="1200" dirty="0" err="1" smtClean="0"/>
              <a:t>IdleGame</a:t>
            </a:r>
            <a:r>
              <a:rPr lang="en-US" sz="1200" dirty="0" smtClean="0"/>
              <a:t>]1-*&gt;[</a:t>
            </a:r>
            <a:r>
              <a:rPr lang="en-US" sz="1200" dirty="0" err="1" smtClean="0"/>
              <a:t>GameLevel</a:t>
            </a:r>
            <a:r>
              <a:rPr lang="en-US" sz="1200" dirty="0" smtClean="0"/>
              <a:t>]</a:t>
            </a:r>
          </a:p>
          <a:p>
            <a:pPr marL="0" indent="0">
              <a:buNone/>
            </a:pPr>
            <a:r>
              <a:rPr lang="en-US" sz="1200" dirty="0" smtClean="0"/>
              <a:t>[</a:t>
            </a:r>
            <a:r>
              <a:rPr lang="en-US" sz="1200" dirty="0" err="1" smtClean="0"/>
              <a:t>GameLevel</a:t>
            </a:r>
            <a:r>
              <a:rPr lang="en-US" sz="1200" dirty="0" smtClean="0"/>
              <a:t>]1-*&gt;[Monster]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[Monster]^[</a:t>
            </a:r>
            <a:r>
              <a:rPr lang="en-US" sz="1200" dirty="0" err="1" smtClean="0"/>
              <a:t>LargeMonster</a:t>
            </a:r>
            <a:r>
              <a:rPr lang="en-US" sz="1200" dirty="0" smtClean="0"/>
              <a:t>]</a:t>
            </a:r>
          </a:p>
          <a:p>
            <a:pPr marL="0" indent="0">
              <a:buNone/>
            </a:pPr>
            <a:r>
              <a:rPr lang="en-US" sz="1200" dirty="0" smtClean="0"/>
              <a:t>[Monster]^[</a:t>
            </a:r>
            <a:r>
              <a:rPr lang="en-US" sz="1200" dirty="0" err="1" smtClean="0"/>
              <a:t>FurryMonster</a:t>
            </a:r>
            <a:r>
              <a:rPr lang="en-US" sz="1200" dirty="0" smtClean="0"/>
              <a:t>]</a:t>
            </a:r>
          </a:p>
          <a:p>
            <a:pPr marL="0" indent="0">
              <a:buNone/>
            </a:pPr>
            <a:r>
              <a:rPr lang="en-US" sz="1200" dirty="0" smtClean="0"/>
              <a:t>[Monster]^[</a:t>
            </a:r>
            <a:r>
              <a:rPr lang="en-US" sz="1200" dirty="0" err="1" smtClean="0"/>
              <a:t>InvisibleMonster</a:t>
            </a:r>
            <a:r>
              <a:rPr lang="en-US" sz="1200" dirty="0" smtClean="0"/>
              <a:t>]</a:t>
            </a:r>
            <a:endParaRPr lang="en-US" sz="1200" dirty="0"/>
          </a:p>
        </p:txBody>
      </p:sp>
      <p:pic>
        <p:nvPicPr>
          <p:cNvPr id="1026" name="Picture 2" descr="https://yuml.me/115eb0a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325" y="685800"/>
            <a:ext cx="5905500" cy="576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940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yuml.me/0eb49c9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743" y="57150"/>
            <a:ext cx="5572125" cy="687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" y="304800"/>
            <a:ext cx="5658857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// --- classes ---</a:t>
            </a:r>
          </a:p>
          <a:p>
            <a:r>
              <a:rPr lang="en-US" sz="1400" dirty="0"/>
              <a:t>[</a:t>
            </a:r>
            <a:r>
              <a:rPr lang="en-US" sz="1400" dirty="0" err="1"/>
              <a:t>IdleGame|oneTurn</a:t>
            </a:r>
            <a:r>
              <a:rPr lang="en-US" sz="1400" dirty="0"/>
              <a:t>()]</a:t>
            </a:r>
          </a:p>
          <a:p>
            <a:r>
              <a:rPr lang="en-US" sz="1400" dirty="0"/>
              <a:t>[</a:t>
            </a:r>
            <a:r>
              <a:rPr lang="en-US" sz="1400" dirty="0" err="1"/>
              <a:t>GameLevel|start</a:t>
            </a:r>
            <a:r>
              <a:rPr lang="en-US" sz="1400" dirty="0"/>
              <a:t>()]</a:t>
            </a:r>
          </a:p>
          <a:p>
            <a:r>
              <a:rPr lang="en-US" sz="1400" dirty="0"/>
              <a:t>[</a:t>
            </a:r>
            <a:r>
              <a:rPr lang="en-US" sz="1400" dirty="0" err="1"/>
              <a:t>Monster;hp:number|hit</a:t>
            </a:r>
            <a:r>
              <a:rPr lang="en-US" sz="1400" dirty="0"/>
              <a:t>(</a:t>
            </a:r>
            <a:r>
              <a:rPr lang="en-US" sz="1400" dirty="0" err="1"/>
              <a:t>damagePoints:number</a:t>
            </a:r>
            <a:r>
              <a:rPr lang="en-US" sz="1400" dirty="0"/>
              <a:t>);</a:t>
            </a:r>
            <a:r>
              <a:rPr lang="en-US" sz="1400" dirty="0" err="1"/>
              <a:t>hasPassedOut</a:t>
            </a:r>
            <a:r>
              <a:rPr lang="en-US" sz="1400" dirty="0"/>
              <a:t>():</a:t>
            </a:r>
            <a:r>
              <a:rPr lang="en-US" sz="1400" dirty="0" err="1"/>
              <a:t>boolean</a:t>
            </a:r>
            <a:r>
              <a:rPr lang="en-US" sz="1400" dirty="0"/>
              <a:t>]</a:t>
            </a:r>
          </a:p>
          <a:p>
            <a:r>
              <a:rPr lang="en-US" sz="1400" dirty="0"/>
              <a:t>[</a:t>
            </a:r>
            <a:r>
              <a:rPr lang="en-US" sz="1400" dirty="0" err="1"/>
              <a:t>LargeMonster|hit</a:t>
            </a:r>
            <a:r>
              <a:rPr lang="en-US" sz="1400" dirty="0"/>
              <a:t>(</a:t>
            </a:r>
            <a:r>
              <a:rPr lang="en-US" sz="1400" dirty="0" err="1"/>
              <a:t>damagePoints:number</a:t>
            </a:r>
            <a:r>
              <a:rPr lang="en-US" sz="1400" dirty="0"/>
              <a:t>)]</a:t>
            </a:r>
          </a:p>
          <a:p>
            <a:r>
              <a:rPr lang="en-US" sz="1400" dirty="0"/>
              <a:t>[</a:t>
            </a:r>
            <a:r>
              <a:rPr lang="en-US" sz="1400" dirty="0" err="1"/>
              <a:t>FurryMonster</a:t>
            </a:r>
            <a:r>
              <a:rPr lang="en-US" sz="1400" dirty="0"/>
              <a:t>]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[</a:t>
            </a:r>
            <a:r>
              <a:rPr lang="en-US" sz="1400" b="1" dirty="0" err="1">
                <a:solidFill>
                  <a:srgbClr val="FF0000"/>
                </a:solidFill>
              </a:rPr>
              <a:t>PinkFurryMonster|hit</a:t>
            </a:r>
            <a:r>
              <a:rPr lang="en-US" sz="1400" b="1" dirty="0">
                <a:solidFill>
                  <a:srgbClr val="FF0000"/>
                </a:solidFill>
              </a:rPr>
              <a:t>(</a:t>
            </a:r>
            <a:r>
              <a:rPr lang="en-US" sz="1400" b="1" dirty="0" err="1">
                <a:solidFill>
                  <a:srgbClr val="FF0000"/>
                </a:solidFill>
              </a:rPr>
              <a:t>damagePoints:number</a:t>
            </a:r>
            <a:r>
              <a:rPr lang="en-US" sz="1400" b="1" dirty="0">
                <a:solidFill>
                  <a:srgbClr val="FF0000"/>
                </a:solidFill>
              </a:rPr>
              <a:t>)]</a:t>
            </a:r>
          </a:p>
          <a:p>
            <a:r>
              <a:rPr lang="en-US" sz="1400" dirty="0"/>
              <a:t>[</a:t>
            </a:r>
            <a:r>
              <a:rPr lang="en-US" sz="1400" dirty="0" err="1"/>
              <a:t>InvisibleMonster|hit</a:t>
            </a:r>
            <a:r>
              <a:rPr lang="en-US" sz="1400" dirty="0"/>
              <a:t>(</a:t>
            </a:r>
            <a:r>
              <a:rPr lang="en-US" sz="1400" dirty="0" err="1"/>
              <a:t>damagePoints:number</a:t>
            </a:r>
            <a:r>
              <a:rPr lang="en-US" sz="1400" dirty="0"/>
              <a:t>)]</a:t>
            </a:r>
          </a:p>
          <a:p>
            <a:endParaRPr lang="en-US" sz="1400" dirty="0"/>
          </a:p>
          <a:p>
            <a:r>
              <a:rPr lang="en-US" sz="1400" dirty="0"/>
              <a:t>// --- relations ---</a:t>
            </a:r>
          </a:p>
          <a:p>
            <a:r>
              <a:rPr lang="en-US" sz="1400" dirty="0"/>
              <a:t>[</a:t>
            </a:r>
            <a:r>
              <a:rPr lang="en-US" sz="1400" dirty="0" err="1"/>
              <a:t>IdleGame</a:t>
            </a:r>
            <a:r>
              <a:rPr lang="en-US" sz="1400" dirty="0"/>
              <a:t>]1-*&gt;[</a:t>
            </a:r>
            <a:r>
              <a:rPr lang="en-US" sz="1400" dirty="0" err="1"/>
              <a:t>GameLevel</a:t>
            </a:r>
            <a:r>
              <a:rPr lang="en-US" sz="1400" dirty="0"/>
              <a:t>]</a:t>
            </a:r>
          </a:p>
          <a:p>
            <a:r>
              <a:rPr lang="en-US" sz="1400" dirty="0"/>
              <a:t>[</a:t>
            </a:r>
            <a:r>
              <a:rPr lang="en-US" sz="1400" dirty="0" err="1"/>
              <a:t>GameLevel</a:t>
            </a:r>
            <a:r>
              <a:rPr lang="en-US" sz="1400" dirty="0"/>
              <a:t>]1-*&gt;[Monster]</a:t>
            </a:r>
          </a:p>
          <a:p>
            <a:endParaRPr lang="en-US" sz="1400" dirty="0"/>
          </a:p>
          <a:p>
            <a:r>
              <a:rPr lang="en-US" sz="1400" dirty="0"/>
              <a:t>[Monster]^[</a:t>
            </a:r>
            <a:r>
              <a:rPr lang="en-US" sz="1400" dirty="0" err="1"/>
              <a:t>LargeMonster</a:t>
            </a:r>
            <a:r>
              <a:rPr lang="en-US" sz="1400" dirty="0"/>
              <a:t>]</a:t>
            </a:r>
          </a:p>
          <a:p>
            <a:r>
              <a:rPr lang="en-US" sz="1400" dirty="0"/>
              <a:t>[Monster]^[</a:t>
            </a:r>
            <a:r>
              <a:rPr lang="en-US" sz="1400" dirty="0" err="1"/>
              <a:t>FurryMonster</a:t>
            </a:r>
            <a:r>
              <a:rPr lang="en-US" sz="1400" dirty="0"/>
              <a:t>]</a:t>
            </a:r>
          </a:p>
          <a:p>
            <a:r>
              <a:rPr lang="en-US" sz="1400" dirty="0"/>
              <a:t>[Monster]^[</a:t>
            </a:r>
            <a:r>
              <a:rPr lang="en-US" sz="1400" dirty="0" err="1"/>
              <a:t>InvisibleMonster</a:t>
            </a:r>
            <a:r>
              <a:rPr lang="en-US" sz="1400" dirty="0"/>
              <a:t>]</a:t>
            </a:r>
          </a:p>
          <a:p>
            <a:r>
              <a:rPr lang="en-US" sz="1400" dirty="0"/>
              <a:t>[</a:t>
            </a:r>
            <a:r>
              <a:rPr lang="en-US" sz="1400" dirty="0" err="1"/>
              <a:t>FurryMonster</a:t>
            </a:r>
            <a:r>
              <a:rPr lang="en-US" sz="1400" dirty="0"/>
              <a:t>]^[</a:t>
            </a:r>
            <a:r>
              <a:rPr lang="en-US" sz="1400" dirty="0" err="1"/>
              <a:t>PinkFurryMonster</a:t>
            </a:r>
            <a:r>
              <a:rPr lang="en-US" sz="14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661729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398</Words>
  <Application>Microsoft Office PowerPoint</Application>
  <PresentationFormat>On-screen Show (4:3)</PresentationFormat>
  <Paragraphs>56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 data modeling problem</vt:lpstr>
      <vt:lpstr>Your tasks…</vt:lpstr>
      <vt:lpstr>Class diagram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data modeling problem</dc:title>
  <dc:creator>andrea</dc:creator>
  <cp:lastModifiedBy>andrea</cp:lastModifiedBy>
  <cp:revision>5</cp:revision>
  <dcterms:created xsi:type="dcterms:W3CDTF">2020-10-05T12:42:48Z</dcterms:created>
  <dcterms:modified xsi:type="dcterms:W3CDTF">2020-10-05T14:02:34Z</dcterms:modified>
</cp:coreProperties>
</file>