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08" r:id="rId2"/>
    <p:sldId id="263" r:id="rId3"/>
    <p:sldId id="273" r:id="rId4"/>
    <p:sldId id="291" r:id="rId5"/>
    <p:sldId id="292" r:id="rId6"/>
    <p:sldId id="314" r:id="rId7"/>
    <p:sldId id="312" r:id="rId8"/>
    <p:sldId id="313" r:id="rId9"/>
    <p:sldId id="264" r:id="rId10"/>
    <p:sldId id="265" r:id="rId11"/>
    <p:sldId id="266" r:id="rId12"/>
    <p:sldId id="267" r:id="rId13"/>
    <p:sldId id="268" r:id="rId14"/>
    <p:sldId id="310" r:id="rId15"/>
    <p:sldId id="309" r:id="rId16"/>
    <p:sldId id="269" r:id="rId17"/>
    <p:sldId id="261" r:id="rId18"/>
    <p:sldId id="311" r:id="rId19"/>
    <p:sldId id="293" r:id="rId20"/>
    <p:sldId id="271" r:id="rId21"/>
    <p:sldId id="274" r:id="rId22"/>
    <p:sldId id="294" r:id="rId23"/>
    <p:sldId id="295" r:id="rId24"/>
    <p:sldId id="300" r:id="rId25"/>
    <p:sldId id="262" r:id="rId26"/>
    <p:sldId id="278" r:id="rId27"/>
    <p:sldId id="299" r:id="rId28"/>
    <p:sldId id="31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1234"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676770-42B8-4395-9D4D-72350F31E908}" type="datetimeFigureOut">
              <a:rPr lang="en-US" smtClean="0"/>
              <a:t>3/17/2025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09F118-3A65-4A26-AFC1-B3CD02AD9C96}" type="slidenum">
              <a:rPr lang="en-US" smtClean="0"/>
              <a:t>‹#›</a:t>
            </a:fld>
            <a:endParaRPr lang="en-US"/>
          </a:p>
        </p:txBody>
      </p:sp>
    </p:spTree>
    <p:extLst>
      <p:ext uri="{BB962C8B-B14F-4D97-AF65-F5344CB8AC3E}">
        <p14:creationId xmlns:p14="http://schemas.microsoft.com/office/powerpoint/2010/main" val="4159651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https://en.wikipedia.org/wiki/Data_modeling</a:t>
            </a:r>
          </a:p>
        </p:txBody>
      </p:sp>
      <p:sp>
        <p:nvSpPr>
          <p:cNvPr id="4" name="Slide Number Placeholder 3"/>
          <p:cNvSpPr>
            <a:spLocks noGrp="1"/>
          </p:cNvSpPr>
          <p:nvPr>
            <p:ph type="sldNum" sz="quarter" idx="10"/>
          </p:nvPr>
        </p:nvSpPr>
        <p:spPr/>
        <p:txBody>
          <a:bodyPr/>
          <a:lstStyle/>
          <a:p>
            <a:fld id="{AF09F118-3A65-4A26-AFC1-B3CD02AD9C96}" type="slidenum">
              <a:rPr lang="en-US" smtClean="0"/>
              <a:t>9</a:t>
            </a:fld>
            <a:endParaRPr lang="en-US"/>
          </a:p>
        </p:txBody>
      </p:sp>
    </p:spTree>
    <p:extLst>
      <p:ext uri="{BB962C8B-B14F-4D97-AF65-F5344CB8AC3E}">
        <p14:creationId xmlns:p14="http://schemas.microsoft.com/office/powerpoint/2010/main" val="633512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Recently</a:t>
            </a:r>
            <a:r>
              <a:rPr lang="en-US" baseline="0" dirty="0"/>
              <a:t> </a:t>
            </a:r>
            <a:r>
              <a:rPr lang="en-US" baseline="0" dirty="0" err="1"/>
              <a:t>Javascript</a:t>
            </a:r>
            <a:r>
              <a:rPr lang="en-US" baseline="0" dirty="0"/>
              <a:t> got more OO features: see here https://www.sitepoint.com/javascript-private-class-fields/</a:t>
            </a:r>
            <a:endParaRPr lang="en-US" dirty="0"/>
          </a:p>
        </p:txBody>
      </p:sp>
      <p:sp>
        <p:nvSpPr>
          <p:cNvPr id="4" name="Slide Number Placeholder 3"/>
          <p:cNvSpPr>
            <a:spLocks noGrp="1"/>
          </p:cNvSpPr>
          <p:nvPr>
            <p:ph type="sldNum" sz="quarter" idx="10"/>
          </p:nvPr>
        </p:nvSpPr>
        <p:spPr/>
        <p:txBody>
          <a:bodyPr/>
          <a:lstStyle/>
          <a:p>
            <a:fld id="{AF09F118-3A65-4A26-AFC1-B3CD02AD9C96}" type="slidenum">
              <a:rPr lang="en-US" smtClean="0"/>
              <a:t>19</a:t>
            </a:fld>
            <a:endParaRPr lang="en-US"/>
          </a:p>
        </p:txBody>
      </p:sp>
    </p:spTree>
    <p:extLst>
      <p:ext uri="{BB962C8B-B14F-4D97-AF65-F5344CB8AC3E}">
        <p14:creationId xmlns:p14="http://schemas.microsoft.com/office/powerpoint/2010/main" val="361919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a:t>Many2Many</a:t>
            </a:r>
            <a:r>
              <a:rPr lang="da-DK" baseline="0" dirty="0"/>
              <a:t> -&gt; </a:t>
            </a:r>
            <a:r>
              <a:rPr lang="da-DK" baseline="0" dirty="0" err="1"/>
              <a:t>sometimes</a:t>
            </a:r>
            <a:r>
              <a:rPr lang="da-DK" baseline="0" dirty="0"/>
              <a:t> </a:t>
            </a:r>
            <a:r>
              <a:rPr lang="da-DK" baseline="0" dirty="0" err="1"/>
              <a:t>require</a:t>
            </a:r>
            <a:r>
              <a:rPr lang="da-DK" baseline="0" dirty="0"/>
              <a:t> a </a:t>
            </a:r>
            <a:r>
              <a:rPr lang="da-DK" baseline="0" dirty="0" err="1"/>
              <a:t>class</a:t>
            </a:r>
            <a:r>
              <a:rPr lang="da-DK" baseline="0" dirty="0"/>
              <a:t> in </a:t>
            </a:r>
            <a:r>
              <a:rPr lang="da-DK" baseline="0" dirty="0" err="1"/>
              <a:t>between</a:t>
            </a:r>
            <a:r>
              <a:rPr lang="da-DK" baseline="0" dirty="0"/>
              <a:t>!</a:t>
            </a:r>
            <a:br>
              <a:rPr lang="da-DK" baseline="0" dirty="0"/>
            </a:br>
            <a:r>
              <a:rPr lang="da-DK" baseline="0" dirty="0" err="1"/>
              <a:t>Like</a:t>
            </a:r>
            <a:r>
              <a:rPr lang="da-DK" baseline="0" dirty="0"/>
              <a:t>: Car *-----* </a:t>
            </a:r>
            <a:r>
              <a:rPr lang="da-DK" baseline="0" dirty="0" err="1"/>
              <a:t>Owner</a:t>
            </a:r>
            <a:endParaRPr lang="da-DK" baseline="0" dirty="0"/>
          </a:p>
          <a:p>
            <a:r>
              <a:rPr lang="da-DK" baseline="0" dirty="0"/>
              <a:t>1 or </a:t>
            </a:r>
            <a:r>
              <a:rPr lang="da-DK" baseline="0" dirty="0" err="1"/>
              <a:t>many</a:t>
            </a:r>
            <a:r>
              <a:rPr lang="da-DK" baseline="0" dirty="0"/>
              <a:t> </a:t>
            </a:r>
            <a:r>
              <a:rPr lang="da-DK" baseline="0" dirty="0" err="1"/>
              <a:t>cars</a:t>
            </a:r>
            <a:r>
              <a:rPr lang="da-DK" baseline="0" dirty="0"/>
              <a:t> </a:t>
            </a:r>
            <a:r>
              <a:rPr lang="da-DK" baseline="0" dirty="0" err="1"/>
              <a:t>can</a:t>
            </a:r>
            <a:r>
              <a:rPr lang="da-DK" baseline="0" dirty="0"/>
              <a:t> </a:t>
            </a:r>
            <a:r>
              <a:rPr lang="da-DK" baseline="0" dirty="0" err="1"/>
              <a:t>be</a:t>
            </a:r>
            <a:r>
              <a:rPr lang="da-DK" baseline="0" dirty="0"/>
              <a:t> </a:t>
            </a:r>
            <a:r>
              <a:rPr lang="da-DK" baseline="0" dirty="0" err="1"/>
              <a:t>associated</a:t>
            </a:r>
            <a:r>
              <a:rPr lang="da-DK" baseline="0" dirty="0"/>
              <a:t> to 1 or </a:t>
            </a:r>
            <a:r>
              <a:rPr lang="da-DK" baseline="0" dirty="0" err="1"/>
              <a:t>many</a:t>
            </a:r>
            <a:r>
              <a:rPr lang="da-DK" baseline="0" dirty="0"/>
              <a:t> </a:t>
            </a:r>
            <a:r>
              <a:rPr lang="da-DK" baseline="0" dirty="0" err="1"/>
              <a:t>owners</a:t>
            </a:r>
            <a:endParaRPr lang="da-DK" baseline="0" dirty="0"/>
          </a:p>
          <a:p>
            <a:r>
              <a:rPr lang="da-DK" baseline="0" dirty="0" err="1"/>
              <a:t>E.g</a:t>
            </a:r>
            <a:r>
              <a:rPr lang="da-DK" baseline="0" dirty="0"/>
              <a:t>. I </a:t>
            </a:r>
            <a:r>
              <a:rPr lang="da-DK" baseline="0" dirty="0" err="1"/>
              <a:t>can</a:t>
            </a:r>
            <a:r>
              <a:rPr lang="da-DK" baseline="0" dirty="0"/>
              <a:t> </a:t>
            </a:r>
            <a:r>
              <a:rPr lang="da-DK" baseline="0" dirty="0" err="1"/>
              <a:t>own</a:t>
            </a:r>
            <a:r>
              <a:rPr lang="da-DK" baseline="0" dirty="0"/>
              <a:t> 3 </a:t>
            </a:r>
            <a:r>
              <a:rPr lang="da-DK" baseline="0" dirty="0" err="1"/>
              <a:t>cars</a:t>
            </a:r>
            <a:r>
              <a:rPr lang="da-DK" baseline="0" dirty="0"/>
              <a:t>, </a:t>
            </a:r>
            <a:r>
              <a:rPr lang="da-DK" baseline="0" dirty="0" err="1"/>
              <a:t>You</a:t>
            </a:r>
            <a:r>
              <a:rPr lang="da-DK" baseline="0" dirty="0"/>
              <a:t> </a:t>
            </a:r>
            <a:r>
              <a:rPr lang="da-DK" baseline="0" dirty="0" err="1"/>
              <a:t>can</a:t>
            </a:r>
            <a:r>
              <a:rPr lang="da-DK" baseline="0" dirty="0"/>
              <a:t> </a:t>
            </a:r>
            <a:r>
              <a:rPr lang="da-DK" baseline="0" dirty="0" err="1"/>
              <a:t>own</a:t>
            </a:r>
            <a:r>
              <a:rPr lang="da-DK" baseline="0" dirty="0"/>
              <a:t> 2 </a:t>
            </a:r>
            <a:r>
              <a:rPr lang="da-DK" baseline="0" dirty="0" err="1"/>
              <a:t>cars</a:t>
            </a:r>
            <a:r>
              <a:rPr lang="da-DK" baseline="0" dirty="0"/>
              <a:t>, </a:t>
            </a:r>
            <a:r>
              <a:rPr lang="da-DK" baseline="0" dirty="0" err="1"/>
              <a:t>me</a:t>
            </a:r>
            <a:r>
              <a:rPr lang="da-DK" baseline="0" dirty="0"/>
              <a:t> and </a:t>
            </a:r>
            <a:r>
              <a:rPr lang="da-DK" baseline="0" dirty="0" err="1"/>
              <a:t>you</a:t>
            </a:r>
            <a:r>
              <a:rPr lang="da-DK" baseline="0" dirty="0"/>
              <a:t> </a:t>
            </a:r>
            <a:r>
              <a:rPr lang="da-DK" baseline="0" dirty="0" err="1"/>
              <a:t>can</a:t>
            </a:r>
            <a:r>
              <a:rPr lang="da-DK" baseline="0" dirty="0"/>
              <a:t> </a:t>
            </a:r>
            <a:r>
              <a:rPr lang="da-DK" baseline="0" dirty="0" err="1"/>
              <a:t>own</a:t>
            </a:r>
            <a:r>
              <a:rPr lang="da-DK" baseline="0" dirty="0"/>
              <a:t> a car </a:t>
            </a:r>
            <a:r>
              <a:rPr lang="da-DK" baseline="0" dirty="0" err="1"/>
              <a:t>together</a:t>
            </a:r>
            <a:r>
              <a:rPr lang="da-DK" baseline="0" dirty="0"/>
              <a:t> (</a:t>
            </a:r>
            <a:r>
              <a:rPr lang="da-DK" baseline="0" dirty="0" err="1"/>
              <a:t>shared</a:t>
            </a:r>
            <a:r>
              <a:rPr lang="da-DK" baseline="0" dirty="0"/>
              <a:t> car?!)</a:t>
            </a:r>
          </a:p>
          <a:p>
            <a:endParaRPr lang="da-DK" baseline="0" dirty="0"/>
          </a:p>
          <a:p>
            <a:r>
              <a:rPr lang="da-DK" baseline="0" dirty="0"/>
              <a:t>This </a:t>
            </a:r>
            <a:r>
              <a:rPr lang="da-DK" baseline="0" dirty="0" err="1"/>
              <a:t>can</a:t>
            </a:r>
            <a:r>
              <a:rPr lang="da-DK" baseline="0" dirty="0"/>
              <a:t> </a:t>
            </a:r>
            <a:r>
              <a:rPr lang="da-DK" baseline="0" dirty="0" err="1"/>
              <a:t>be</a:t>
            </a:r>
            <a:r>
              <a:rPr lang="da-DK" baseline="0" dirty="0"/>
              <a:t> </a:t>
            </a:r>
            <a:r>
              <a:rPr lang="da-DK" baseline="0" dirty="0" err="1"/>
              <a:t>implemented</a:t>
            </a:r>
            <a:r>
              <a:rPr lang="da-DK" baseline="0" dirty="0"/>
              <a:t> as:</a:t>
            </a:r>
          </a:p>
          <a:p>
            <a:endParaRPr lang="da-DK" baseline="0" dirty="0"/>
          </a:p>
          <a:p>
            <a:r>
              <a:rPr lang="da-DK" baseline="0" dirty="0"/>
              <a:t>Car 1-------* </a:t>
            </a:r>
            <a:r>
              <a:rPr lang="da-DK" baseline="0" dirty="0" err="1"/>
              <a:t>Contract</a:t>
            </a:r>
            <a:r>
              <a:rPr lang="da-DK" baseline="0" dirty="0"/>
              <a:t> </a:t>
            </a:r>
            <a:r>
              <a:rPr lang="da-DK" baseline="0"/>
              <a:t>1------* </a:t>
            </a:r>
            <a:r>
              <a:rPr lang="da-DK" baseline="0" dirty="0" err="1"/>
              <a:t>Owner</a:t>
            </a:r>
            <a:endParaRPr lang="da-DK" baseline="0" dirty="0"/>
          </a:p>
          <a:p>
            <a:endParaRPr lang="da-DK" baseline="0" dirty="0"/>
          </a:p>
          <a:p>
            <a:r>
              <a:rPr lang="da-DK" baseline="0" dirty="0"/>
              <a:t>A car has 1 or more </a:t>
            </a:r>
            <a:r>
              <a:rPr lang="da-DK" baseline="0" dirty="0" err="1"/>
              <a:t>contracts</a:t>
            </a:r>
            <a:r>
              <a:rPr lang="da-DK" baseline="0" dirty="0"/>
              <a:t>.</a:t>
            </a:r>
          </a:p>
          <a:p>
            <a:r>
              <a:rPr lang="da-DK" baseline="0" dirty="0"/>
              <a:t>A </a:t>
            </a:r>
            <a:r>
              <a:rPr lang="da-DK" baseline="0" dirty="0" err="1"/>
              <a:t>owner</a:t>
            </a:r>
            <a:r>
              <a:rPr lang="da-DK" baseline="0" dirty="0"/>
              <a:t> </a:t>
            </a:r>
            <a:r>
              <a:rPr lang="da-DK" baseline="0" dirty="0" err="1"/>
              <a:t>can</a:t>
            </a:r>
            <a:r>
              <a:rPr lang="da-DK" baseline="0" dirty="0"/>
              <a:t> have 1 or more </a:t>
            </a:r>
            <a:r>
              <a:rPr lang="da-DK" baseline="0" dirty="0" err="1"/>
              <a:t>contracts</a:t>
            </a:r>
            <a:r>
              <a:rPr lang="da-DK" baseline="0" dirty="0"/>
              <a:t>.</a:t>
            </a:r>
          </a:p>
          <a:p>
            <a:r>
              <a:rPr lang="da-DK" baseline="0" dirty="0"/>
              <a:t>A </a:t>
            </a:r>
            <a:r>
              <a:rPr lang="da-DK" baseline="0" dirty="0" err="1"/>
              <a:t>contract</a:t>
            </a:r>
            <a:r>
              <a:rPr lang="da-DK" baseline="0" dirty="0"/>
              <a:t> links a list of </a:t>
            </a:r>
            <a:r>
              <a:rPr lang="da-DK" baseline="0" dirty="0" err="1"/>
              <a:t>cars</a:t>
            </a:r>
            <a:r>
              <a:rPr lang="da-DK" baseline="0" dirty="0"/>
              <a:t> to a list of </a:t>
            </a:r>
            <a:r>
              <a:rPr lang="da-DK" baseline="0" dirty="0" err="1"/>
              <a:t>owners</a:t>
            </a:r>
            <a:r>
              <a:rPr lang="da-DK" baseline="0" dirty="0"/>
              <a:t>!</a:t>
            </a:r>
            <a:endParaRPr lang="da-DK" dirty="0"/>
          </a:p>
        </p:txBody>
      </p:sp>
      <p:sp>
        <p:nvSpPr>
          <p:cNvPr id="4" name="Slide Number Placeholder 3"/>
          <p:cNvSpPr>
            <a:spLocks noGrp="1"/>
          </p:cNvSpPr>
          <p:nvPr>
            <p:ph type="sldNum" sz="quarter" idx="10"/>
          </p:nvPr>
        </p:nvSpPr>
        <p:spPr/>
        <p:txBody>
          <a:bodyPr/>
          <a:lstStyle/>
          <a:p>
            <a:fld id="{AC13241E-41F2-4415-AB69-30DE96E883EC}" type="slidenum">
              <a:rPr lang="da-DK" smtClean="0"/>
              <a:t>20</a:t>
            </a:fld>
            <a:endParaRPr lang="da-DK"/>
          </a:p>
        </p:txBody>
      </p:sp>
    </p:spTree>
    <p:extLst>
      <p:ext uri="{BB962C8B-B14F-4D97-AF65-F5344CB8AC3E}">
        <p14:creationId xmlns:p14="http://schemas.microsoft.com/office/powerpoint/2010/main" val="3785770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yuml.me/diagram/scruffy/class/draw"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NQMhuolQPtU" TargetMode="External"/><Relationship Id="rId2" Type="http://schemas.openxmlformats.org/officeDocument/2006/relationships/hyperlink" Target="https://eloquentjavascript.net/06_object.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The_Twilight_Zone_(1959_TV_series)#Episodes" TargetMode="External"/><Relationship Id="rId2" Type="http://schemas.openxmlformats.org/officeDocument/2006/relationships/hyperlink" Target="https://www.bingeclock.com/s/twilight-zone-1959/" TargetMode="External"/><Relationship Id="rId1" Type="http://schemas.openxmlformats.org/officeDocument/2006/relationships/slideLayout" Target="../slideLayouts/slideLayout2.xml"/><Relationship Id="rId4" Type="http://schemas.openxmlformats.org/officeDocument/2006/relationships/hyperlink" Target="https://www.youtube.com/watch?v=5ymjp2uIBw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clearlaunch.com/programming-nouns-verbs/" TargetMode="External"/><Relationship Id="rId2" Type="http://schemas.openxmlformats.org/officeDocument/2006/relationships/hyperlink" Target="https://developer.mozilla.org/en-US/docs/Web/JavaScript/Reference/Classes" TargetMode="External"/><Relationship Id="rId1" Type="http://schemas.openxmlformats.org/officeDocument/2006/relationships/slideLayout" Target="../slideLayouts/slideLayout2.xml"/><Relationship Id="rId4" Type="http://schemas.openxmlformats.org/officeDocument/2006/relationships/hyperlink" Target="https://medium.com/javascript-in-plain-english/8-most-used-array-operations-in-javascript-es6-77a574905d7a"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yuml.me/diagram/scruffy/class/draw"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yuml.me/diagram/scruffy/class/draw"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bingeclock.com/s/star-tre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9800"/>
            <a:ext cx="8229600" cy="1143000"/>
          </a:xfrm>
        </p:spPr>
        <p:txBody>
          <a:bodyPr>
            <a:normAutofit fontScale="90000"/>
          </a:bodyPr>
          <a:lstStyle/>
          <a:p>
            <a:r>
              <a:rPr lang="en-US" dirty="0"/>
              <a:t>Object Oriented Programming </a:t>
            </a:r>
            <a:br>
              <a:rPr lang="en-US" dirty="0"/>
            </a:br>
            <a:r>
              <a:rPr lang="en-US" dirty="0"/>
              <a:t>in </a:t>
            </a:r>
            <a:r>
              <a:rPr lang="en-US" dirty="0" err="1"/>
              <a:t>Javascript</a:t>
            </a:r>
            <a:endParaRPr lang="en-US" dirty="0"/>
          </a:p>
        </p:txBody>
      </p:sp>
    </p:spTree>
    <p:extLst>
      <p:ext uri="{BB962C8B-B14F-4D97-AF65-F5344CB8AC3E}">
        <p14:creationId xmlns:p14="http://schemas.microsoft.com/office/powerpoint/2010/main" val="3523883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da-DK" dirty="0"/>
              <a:t>Let’s do the </a:t>
            </a:r>
            <a:br>
              <a:rPr lang="da-DK" dirty="0"/>
            </a:br>
            <a:r>
              <a:rPr lang="da-DK" b="1" dirty="0"/>
              <a:t>Verb/Noun analysis</a:t>
            </a:r>
            <a:r>
              <a:rPr lang="da-DK" dirty="0"/>
              <a:t> </a:t>
            </a:r>
            <a:r>
              <a:rPr lang="da-DK" dirty="0">
                <a:solidFill>
                  <a:srgbClr val="FF0000"/>
                </a:solidFill>
              </a:rPr>
              <a:t>together</a:t>
            </a:r>
            <a:endParaRPr lang="da-DK" b="1" dirty="0">
              <a:solidFill>
                <a:srgbClr val="FF0000"/>
              </a:solidFill>
            </a:endParaRPr>
          </a:p>
        </p:txBody>
      </p:sp>
      <p:sp>
        <p:nvSpPr>
          <p:cNvPr id="3" name="Content Placeholder 2"/>
          <p:cNvSpPr>
            <a:spLocks noGrp="1"/>
          </p:cNvSpPr>
          <p:nvPr>
            <p:ph idx="1"/>
          </p:nvPr>
        </p:nvSpPr>
        <p:spPr>
          <a:xfrm>
            <a:off x="457200" y="1600200"/>
            <a:ext cx="8229600" cy="4525963"/>
          </a:xfrm>
        </p:spPr>
        <p:txBody>
          <a:bodyPr>
            <a:normAutofit fontScale="70000" lnSpcReduction="20000"/>
          </a:bodyPr>
          <a:lstStyle/>
          <a:p>
            <a:pPr marL="0" indent="0">
              <a:buNone/>
            </a:pPr>
            <a:r>
              <a:rPr lang="en-US" dirty="0"/>
              <a:t>A TV show is made of seasons, and it has a name.</a:t>
            </a:r>
            <a:br>
              <a:rPr lang="en-US" dirty="0"/>
            </a:br>
            <a:r>
              <a:rPr lang="en-US" dirty="0"/>
              <a:t>A season is composed of episodes. A pilot is an episode too, but a bit special. </a:t>
            </a:r>
            <a:br>
              <a:rPr lang="en-US" dirty="0"/>
            </a:br>
            <a:r>
              <a:rPr lang="en-US" dirty="0"/>
              <a:t>A season can be printed, listing all its episodes. An episode can be printed, and it will show its attributes.</a:t>
            </a:r>
            <a:br>
              <a:rPr lang="en-US" dirty="0"/>
            </a:br>
            <a:r>
              <a:rPr lang="en-US" dirty="0"/>
              <a:t>Pilots are special, and when printed they will state that they are “pilot” and not a regular episode.</a:t>
            </a:r>
            <a:br>
              <a:rPr lang="en-US" dirty="0"/>
            </a:br>
            <a:r>
              <a:rPr lang="en-US" dirty="0"/>
              <a:t>Each episode has a title, a sequence number, a duration time. </a:t>
            </a:r>
            <a:br>
              <a:rPr lang="en-US" dirty="0"/>
            </a:br>
            <a:r>
              <a:rPr lang="en-US" dirty="0"/>
              <a:t>A duration time has (perhaps) days, hours and minutes. Duration time can be added to another duration time, and the result is a new duration.</a:t>
            </a:r>
            <a:br>
              <a:rPr lang="en-US" dirty="0"/>
            </a:br>
            <a:r>
              <a:rPr lang="en-US" dirty="0"/>
              <a:t>A TV show can be printed, to get a list of all its seasons and episodes. </a:t>
            </a:r>
            <a:br>
              <a:rPr lang="en-US" dirty="0"/>
            </a:br>
            <a:r>
              <a:rPr lang="en-US" dirty="0"/>
              <a:t>We can ask a TV show how long it takes to binge watch it, all episodes, back-to-back.</a:t>
            </a:r>
          </a:p>
        </p:txBody>
      </p:sp>
      <p:sp>
        <p:nvSpPr>
          <p:cNvPr id="4" name="TextBox 3"/>
          <p:cNvSpPr txBox="1"/>
          <p:nvPr/>
        </p:nvSpPr>
        <p:spPr>
          <a:xfrm>
            <a:off x="381000" y="5867400"/>
            <a:ext cx="8364469" cy="707886"/>
          </a:xfrm>
          <a:prstGeom prst="rect">
            <a:avLst/>
          </a:prstGeom>
          <a:noFill/>
        </p:spPr>
        <p:txBody>
          <a:bodyPr wrap="none" rtlCol="0">
            <a:spAutoFit/>
          </a:bodyPr>
          <a:lstStyle/>
          <a:p>
            <a:r>
              <a:rPr lang="da-DK" sz="2000" b="1" dirty="0">
                <a:solidFill>
                  <a:srgbClr val="FF0000"/>
                </a:solidFill>
              </a:rPr>
              <a:t>List all </a:t>
            </a:r>
            <a:r>
              <a:rPr lang="da-DK" sz="2000" b="1" u="sng" dirty="0">
                <a:solidFill>
                  <a:srgbClr val="FF0000"/>
                </a:solidFill>
              </a:rPr>
              <a:t>nouns</a:t>
            </a:r>
            <a:r>
              <a:rPr lang="da-DK" sz="2000" b="1" dirty="0">
                <a:solidFill>
                  <a:srgbClr val="FF0000"/>
                </a:solidFill>
              </a:rPr>
              <a:t> and </a:t>
            </a:r>
            <a:r>
              <a:rPr lang="da-DK" sz="2000" b="1" u="sng" dirty="0">
                <a:solidFill>
                  <a:srgbClr val="FF0000"/>
                </a:solidFill>
              </a:rPr>
              <a:t>verbs</a:t>
            </a:r>
            <a:r>
              <a:rPr lang="da-DK" sz="2000" b="1" dirty="0">
                <a:solidFill>
                  <a:srgbClr val="FF0000"/>
                </a:solidFill>
              </a:rPr>
              <a:t> -&gt; Which nouns will be classes? </a:t>
            </a:r>
            <a:r>
              <a:rPr lang="da-DK" sz="2000" b="1" dirty="0" err="1">
                <a:solidFill>
                  <a:srgbClr val="FF0000"/>
                </a:solidFill>
              </a:rPr>
              <a:t>Which</a:t>
            </a:r>
            <a:r>
              <a:rPr lang="da-DK" sz="2000" b="1" dirty="0">
                <a:solidFill>
                  <a:srgbClr val="FF0000"/>
                </a:solidFill>
              </a:rPr>
              <a:t> </a:t>
            </a:r>
            <a:r>
              <a:rPr lang="da-DK" sz="2000" b="1" dirty="0" err="1">
                <a:solidFill>
                  <a:srgbClr val="FF0000"/>
                </a:solidFill>
              </a:rPr>
              <a:t>are</a:t>
            </a:r>
            <a:r>
              <a:rPr lang="da-DK" sz="2000" b="1" dirty="0">
                <a:solidFill>
                  <a:srgbClr val="FF0000"/>
                </a:solidFill>
              </a:rPr>
              <a:t> </a:t>
            </a:r>
            <a:r>
              <a:rPr lang="da-DK" sz="2000" b="1" dirty="0" err="1">
                <a:solidFill>
                  <a:srgbClr val="FF0000"/>
                </a:solidFill>
              </a:rPr>
              <a:t>attributes</a:t>
            </a:r>
            <a:r>
              <a:rPr lang="da-DK" sz="2000" b="1" dirty="0">
                <a:solidFill>
                  <a:srgbClr val="FF0000"/>
                </a:solidFill>
              </a:rPr>
              <a:t>?</a:t>
            </a:r>
          </a:p>
          <a:p>
            <a:r>
              <a:rPr lang="da-DK" sz="2000" b="1" dirty="0">
                <a:solidFill>
                  <a:srgbClr val="FF0000"/>
                </a:solidFill>
              </a:rPr>
              <a:t>			         Which verbs will be methods?</a:t>
            </a:r>
            <a:endParaRPr lang="da-DK" sz="1600" b="1" dirty="0">
              <a:solidFill>
                <a:srgbClr val="FF0000"/>
              </a:solidFill>
            </a:endParaRPr>
          </a:p>
        </p:txBody>
      </p:sp>
      <p:sp>
        <p:nvSpPr>
          <p:cNvPr id="5" name="Half Frame 4"/>
          <p:cNvSpPr/>
          <p:nvPr/>
        </p:nvSpPr>
        <p:spPr>
          <a:xfrm>
            <a:off x="228600" y="1371600"/>
            <a:ext cx="1524000" cy="1143000"/>
          </a:xfrm>
          <a:prstGeom prst="halfFrame">
            <a:avLst>
              <a:gd name="adj1" fmla="val 13079"/>
              <a:gd name="adj2" fmla="val 15105"/>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Half Frame 6"/>
          <p:cNvSpPr/>
          <p:nvPr/>
        </p:nvSpPr>
        <p:spPr>
          <a:xfrm rot="10800000">
            <a:off x="7467600" y="4419600"/>
            <a:ext cx="1524000" cy="1143000"/>
          </a:xfrm>
          <a:prstGeom prst="halfFrame">
            <a:avLst>
              <a:gd name="adj1" fmla="val 13079"/>
              <a:gd name="adj2" fmla="val 15105"/>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Oval 7"/>
          <p:cNvSpPr/>
          <p:nvPr/>
        </p:nvSpPr>
        <p:spPr>
          <a:xfrm>
            <a:off x="7904381" y="76200"/>
            <a:ext cx="1087219" cy="10872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b="1" dirty="0"/>
              <a:t>5 min</a:t>
            </a:r>
          </a:p>
        </p:txBody>
      </p:sp>
    </p:spTree>
    <p:extLst>
      <p:ext uri="{BB962C8B-B14F-4D97-AF65-F5344CB8AC3E}">
        <p14:creationId xmlns:p14="http://schemas.microsoft.com/office/powerpoint/2010/main" val="3821687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Classes, </a:t>
            </a:r>
            <a:r>
              <a:rPr lang="da-DK" dirty="0" err="1"/>
              <a:t>attributes</a:t>
            </a:r>
            <a:r>
              <a:rPr lang="da-DK" dirty="0"/>
              <a:t> and </a:t>
            </a:r>
            <a:r>
              <a:rPr lang="da-DK" dirty="0" err="1"/>
              <a:t>methods</a:t>
            </a:r>
            <a:endParaRPr lang="da-DK" dirty="0"/>
          </a:p>
        </p:txBody>
      </p:sp>
      <p:sp>
        <p:nvSpPr>
          <p:cNvPr id="3" name="Content Placeholder 2"/>
          <p:cNvSpPr>
            <a:spLocks noGrp="1"/>
          </p:cNvSpPr>
          <p:nvPr>
            <p:ph idx="1"/>
          </p:nvPr>
        </p:nvSpPr>
        <p:spPr/>
        <p:txBody>
          <a:bodyPr/>
          <a:lstStyle/>
          <a:p>
            <a:r>
              <a:rPr lang="da-DK" dirty="0">
                <a:solidFill>
                  <a:srgbClr val="FF0000"/>
                </a:solidFill>
              </a:rPr>
              <a:t>List all classes </a:t>
            </a:r>
          </a:p>
          <a:p>
            <a:pPr lvl="1"/>
            <a:r>
              <a:rPr lang="da-DK" dirty="0">
                <a:solidFill>
                  <a:srgbClr val="FF0000"/>
                </a:solidFill>
              </a:rPr>
              <a:t>with </a:t>
            </a:r>
            <a:r>
              <a:rPr lang="da-DK" dirty="0" err="1">
                <a:solidFill>
                  <a:srgbClr val="FF0000"/>
                </a:solidFill>
              </a:rPr>
              <a:t>their</a:t>
            </a:r>
            <a:r>
              <a:rPr lang="da-DK" dirty="0">
                <a:solidFill>
                  <a:srgbClr val="FF0000"/>
                </a:solidFill>
              </a:rPr>
              <a:t> </a:t>
            </a:r>
            <a:r>
              <a:rPr lang="da-DK" dirty="0" err="1">
                <a:solidFill>
                  <a:srgbClr val="FF0000"/>
                </a:solidFill>
              </a:rPr>
              <a:t>attributes</a:t>
            </a:r>
            <a:r>
              <a:rPr lang="da-DK" dirty="0">
                <a:solidFill>
                  <a:srgbClr val="FF0000"/>
                </a:solidFill>
              </a:rPr>
              <a:t> </a:t>
            </a:r>
          </a:p>
          <a:p>
            <a:pPr lvl="1"/>
            <a:r>
              <a:rPr lang="da-DK" dirty="0">
                <a:solidFill>
                  <a:srgbClr val="FF0000"/>
                </a:solidFill>
              </a:rPr>
              <a:t>and </a:t>
            </a:r>
            <a:r>
              <a:rPr lang="da-DK" dirty="0" err="1">
                <a:solidFill>
                  <a:srgbClr val="FF0000"/>
                </a:solidFill>
              </a:rPr>
              <a:t>possible</a:t>
            </a:r>
            <a:r>
              <a:rPr lang="da-DK" dirty="0">
                <a:solidFill>
                  <a:srgbClr val="FF0000"/>
                </a:solidFill>
              </a:rPr>
              <a:t> </a:t>
            </a:r>
            <a:r>
              <a:rPr lang="da-DK" dirty="0" err="1">
                <a:solidFill>
                  <a:srgbClr val="FF0000"/>
                </a:solidFill>
              </a:rPr>
              <a:t>methods</a:t>
            </a:r>
            <a:endParaRPr lang="da-DK" dirty="0">
              <a:solidFill>
                <a:srgbClr val="FF0000"/>
              </a:solidFill>
            </a:endParaRPr>
          </a:p>
        </p:txBody>
      </p:sp>
      <p:sp>
        <p:nvSpPr>
          <p:cNvPr id="4" name="Oval 3"/>
          <p:cNvSpPr/>
          <p:nvPr/>
        </p:nvSpPr>
        <p:spPr>
          <a:xfrm>
            <a:off x="7772400" y="5410200"/>
            <a:ext cx="1087219" cy="10872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b="1" dirty="0"/>
              <a:t>5 min</a:t>
            </a:r>
          </a:p>
        </p:txBody>
      </p:sp>
    </p:spTree>
    <p:extLst>
      <p:ext uri="{BB962C8B-B14F-4D97-AF65-F5344CB8AC3E}">
        <p14:creationId xmlns:p14="http://schemas.microsoft.com/office/powerpoint/2010/main" val="3630706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a-DK" dirty="0"/>
              <a:t>UML </a:t>
            </a:r>
            <a:r>
              <a:rPr lang="da-DK" dirty="0" err="1"/>
              <a:t>class</a:t>
            </a:r>
            <a:r>
              <a:rPr lang="da-DK" dirty="0"/>
              <a:t> diagram</a:t>
            </a:r>
          </a:p>
        </p:txBody>
      </p:sp>
      <p:sp>
        <p:nvSpPr>
          <p:cNvPr id="3" name="Content Placeholder 2"/>
          <p:cNvSpPr>
            <a:spLocks noGrp="1"/>
          </p:cNvSpPr>
          <p:nvPr>
            <p:ph idx="1"/>
          </p:nvPr>
        </p:nvSpPr>
        <p:spPr/>
        <p:txBody>
          <a:bodyPr>
            <a:normAutofit/>
          </a:bodyPr>
          <a:lstStyle/>
          <a:p>
            <a:r>
              <a:rPr lang="da-DK" sz="2400" b="1" dirty="0"/>
              <a:t>From </a:t>
            </a:r>
            <a:r>
              <a:rPr lang="da-DK" sz="2400" b="1" dirty="0" err="1"/>
              <a:t>verb</a:t>
            </a:r>
            <a:r>
              <a:rPr lang="da-DK" sz="2400" b="1" dirty="0"/>
              <a:t>/</a:t>
            </a:r>
            <a:r>
              <a:rPr lang="da-DK" sz="2400" b="1" dirty="0" err="1"/>
              <a:t>noun</a:t>
            </a:r>
            <a:r>
              <a:rPr lang="da-DK" sz="2400" b="1" dirty="0"/>
              <a:t> </a:t>
            </a:r>
            <a:r>
              <a:rPr lang="da-DK" sz="2400" b="1" dirty="0" err="1"/>
              <a:t>analysis</a:t>
            </a:r>
            <a:r>
              <a:rPr lang="da-DK" sz="2400" b="1" dirty="0"/>
              <a:t> -&gt; </a:t>
            </a:r>
            <a:r>
              <a:rPr lang="da-DK" sz="2400" b="1" dirty="0" err="1"/>
              <a:t>classes</a:t>
            </a:r>
            <a:r>
              <a:rPr lang="da-DK" sz="2400" b="1" dirty="0"/>
              <a:t> and </a:t>
            </a:r>
            <a:r>
              <a:rPr lang="da-DK" sz="2400" b="1" dirty="0" err="1"/>
              <a:t>relationships</a:t>
            </a:r>
            <a:endParaRPr lang="da-DK" sz="2400" b="1" dirty="0"/>
          </a:p>
          <a:p>
            <a:r>
              <a:rPr lang="da-DK" sz="2400" dirty="0"/>
              <a:t>Classes: </a:t>
            </a:r>
            <a:r>
              <a:rPr lang="da-DK" sz="2400" dirty="0" err="1"/>
              <a:t>make</a:t>
            </a:r>
            <a:r>
              <a:rPr lang="da-DK" sz="2400" dirty="0"/>
              <a:t> a </a:t>
            </a:r>
            <a:r>
              <a:rPr lang="da-DK" sz="2400" dirty="0" err="1"/>
              <a:t>box</a:t>
            </a:r>
            <a:r>
              <a:rPr lang="da-DK" sz="2400" dirty="0"/>
              <a:t> for </a:t>
            </a:r>
            <a:r>
              <a:rPr lang="da-DK" sz="2400" dirty="0" err="1"/>
              <a:t>every</a:t>
            </a:r>
            <a:r>
              <a:rPr lang="da-DK" sz="2400" dirty="0"/>
              <a:t> </a:t>
            </a:r>
            <a:r>
              <a:rPr lang="da-DK" sz="2400" dirty="0" err="1"/>
              <a:t>class</a:t>
            </a:r>
            <a:r>
              <a:rPr lang="da-DK" sz="2400" dirty="0"/>
              <a:t> </a:t>
            </a:r>
          </a:p>
          <a:p>
            <a:pPr lvl="1"/>
            <a:r>
              <a:rPr lang="da-DK" sz="2000" dirty="0"/>
              <a:t>Add the </a:t>
            </a:r>
            <a:r>
              <a:rPr lang="da-DK" sz="2000" b="1" dirty="0">
                <a:solidFill>
                  <a:srgbClr val="0070C0"/>
                </a:solidFill>
              </a:rPr>
              <a:t>attributes</a:t>
            </a:r>
            <a:r>
              <a:rPr lang="da-DK" sz="2000" dirty="0">
                <a:solidFill>
                  <a:srgbClr val="0070C0"/>
                </a:solidFill>
              </a:rPr>
              <a:t> </a:t>
            </a:r>
            <a:r>
              <a:rPr lang="da-DK" sz="2000" dirty="0"/>
              <a:t>and </a:t>
            </a:r>
            <a:r>
              <a:rPr lang="da-DK" sz="2000" b="1" dirty="0">
                <a:solidFill>
                  <a:schemeClr val="accent6"/>
                </a:solidFill>
              </a:rPr>
              <a:t>methods</a:t>
            </a:r>
          </a:p>
          <a:p>
            <a:r>
              <a:rPr lang="da-DK" sz="2400" dirty="0"/>
              <a:t>Relationships: </a:t>
            </a:r>
          </a:p>
          <a:p>
            <a:pPr lvl="1"/>
            <a:r>
              <a:rPr lang="da-DK" sz="2000" b="1" dirty="0"/>
              <a:t>IS-A</a:t>
            </a:r>
            <a:r>
              <a:rPr lang="da-DK" sz="2000" dirty="0"/>
              <a:t>: </a:t>
            </a:r>
            <a:r>
              <a:rPr lang="da-DK" sz="2000" dirty="0" err="1"/>
              <a:t>draw</a:t>
            </a:r>
            <a:r>
              <a:rPr lang="da-DK" sz="2000" dirty="0"/>
              <a:t> an </a:t>
            </a:r>
            <a:r>
              <a:rPr lang="da-DK" sz="2000" dirty="0" err="1"/>
              <a:t>arrow</a:t>
            </a:r>
            <a:r>
              <a:rPr lang="da-DK" sz="2000" dirty="0"/>
              <a:t> </a:t>
            </a:r>
            <a:r>
              <a:rPr lang="da-DK" sz="2000" dirty="0" err="1"/>
              <a:t>between</a:t>
            </a:r>
            <a:r>
              <a:rPr lang="da-DK" sz="2000" dirty="0"/>
              <a:t> 2 </a:t>
            </a:r>
            <a:r>
              <a:rPr lang="da-DK" sz="2000" dirty="0" err="1"/>
              <a:t>classes</a:t>
            </a:r>
            <a:r>
              <a:rPr lang="da-DK" sz="2000" dirty="0"/>
              <a:t> if </a:t>
            </a:r>
            <a:r>
              <a:rPr lang="da-DK" sz="2000" dirty="0" err="1"/>
              <a:t>one</a:t>
            </a:r>
            <a:r>
              <a:rPr lang="da-DK" sz="2000" dirty="0"/>
              <a:t> is a more </a:t>
            </a:r>
            <a:r>
              <a:rPr lang="da-DK" sz="2000" dirty="0" err="1"/>
              <a:t>specific</a:t>
            </a:r>
            <a:r>
              <a:rPr lang="da-DK" sz="2000" dirty="0"/>
              <a:t> version of the </a:t>
            </a:r>
            <a:r>
              <a:rPr lang="da-DK" sz="2000" dirty="0" err="1"/>
              <a:t>other</a:t>
            </a:r>
            <a:r>
              <a:rPr lang="da-DK" sz="2000" dirty="0"/>
              <a:t>, </a:t>
            </a:r>
            <a:r>
              <a:rPr lang="da-DK" sz="2000" dirty="0" err="1"/>
              <a:t>like</a:t>
            </a:r>
            <a:r>
              <a:rPr lang="da-DK" sz="2000" dirty="0"/>
              <a:t> Animal --&lt;|--- Dog , ”A dog is an </a:t>
            </a:r>
            <a:r>
              <a:rPr lang="da-DK" sz="2000" dirty="0" err="1"/>
              <a:t>animal</a:t>
            </a:r>
            <a:r>
              <a:rPr lang="da-DK" sz="2000" dirty="0"/>
              <a:t>”</a:t>
            </a:r>
          </a:p>
          <a:p>
            <a:pPr lvl="1"/>
            <a:r>
              <a:rPr lang="da-DK" sz="2000" b="1" dirty="0"/>
              <a:t>HAS-A, </a:t>
            </a:r>
            <a:r>
              <a:rPr lang="da-DK" sz="2000" dirty="0"/>
              <a:t>or part-of: when a class is part of another -&gt; </a:t>
            </a:r>
            <a:r>
              <a:rPr lang="da-DK" sz="2000" b="1" dirty="0"/>
              <a:t>cardinality </a:t>
            </a:r>
          </a:p>
          <a:p>
            <a:pPr lvl="1"/>
            <a:endParaRPr lang="da-DK" sz="2000" b="1" dirty="0"/>
          </a:p>
          <a:p>
            <a:pPr lvl="1"/>
            <a:endParaRPr lang="da-DK" sz="2000" b="1" dirty="0"/>
          </a:p>
          <a:p>
            <a:pPr lvl="1"/>
            <a:endParaRPr lang="da-DK" sz="2000" b="1" dirty="0"/>
          </a:p>
          <a:p>
            <a:pPr lvl="1"/>
            <a:endParaRPr lang="da-DK" sz="2000" b="1" dirty="0"/>
          </a:p>
        </p:txBody>
      </p:sp>
      <p:grpSp>
        <p:nvGrpSpPr>
          <p:cNvPr id="32" name="Group 31"/>
          <p:cNvGrpSpPr/>
          <p:nvPr/>
        </p:nvGrpSpPr>
        <p:grpSpPr>
          <a:xfrm>
            <a:off x="1167927" y="4419600"/>
            <a:ext cx="6452073" cy="1562100"/>
            <a:chOff x="1066800" y="4572000"/>
            <a:chExt cx="6452073" cy="1562100"/>
          </a:xfrm>
        </p:grpSpPr>
        <p:grpSp>
          <p:nvGrpSpPr>
            <p:cNvPr id="22" name="Group 21"/>
            <p:cNvGrpSpPr/>
            <p:nvPr/>
          </p:nvGrpSpPr>
          <p:grpSpPr>
            <a:xfrm>
              <a:off x="5943600" y="4648200"/>
              <a:ext cx="1575273" cy="1485900"/>
              <a:chOff x="1244127" y="4648200"/>
              <a:chExt cx="1575273" cy="1485900"/>
            </a:xfrm>
          </p:grpSpPr>
          <p:sp>
            <p:nvSpPr>
              <p:cNvPr id="5" name="Rectangle 4"/>
              <p:cNvSpPr/>
              <p:nvPr/>
            </p:nvSpPr>
            <p:spPr>
              <a:xfrm>
                <a:off x="1295400" y="4648200"/>
                <a:ext cx="15240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a:t>Episode</a:t>
                </a:r>
              </a:p>
            </p:txBody>
          </p:sp>
          <p:sp>
            <p:nvSpPr>
              <p:cNvPr id="6" name="Rectangle 5"/>
              <p:cNvSpPr/>
              <p:nvPr/>
            </p:nvSpPr>
            <p:spPr>
              <a:xfrm>
                <a:off x="1295400" y="5638800"/>
                <a:ext cx="15240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a:t>Pilot</a:t>
                </a:r>
              </a:p>
            </p:txBody>
          </p:sp>
          <p:grpSp>
            <p:nvGrpSpPr>
              <p:cNvPr id="13" name="Group 12"/>
              <p:cNvGrpSpPr/>
              <p:nvPr/>
            </p:nvGrpSpPr>
            <p:grpSpPr>
              <a:xfrm>
                <a:off x="1905000" y="5143500"/>
                <a:ext cx="273718" cy="495300"/>
                <a:chOff x="7772400" y="4152900"/>
                <a:chExt cx="273718" cy="495300"/>
              </a:xfrm>
            </p:grpSpPr>
            <p:sp>
              <p:nvSpPr>
                <p:cNvPr id="7" name="Isosceles Triangle 6"/>
                <p:cNvSpPr/>
                <p:nvPr/>
              </p:nvSpPr>
              <p:spPr>
                <a:xfrm>
                  <a:off x="7772400" y="4291131"/>
                  <a:ext cx="273718" cy="20466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a-DK"/>
                </a:p>
              </p:txBody>
            </p:sp>
            <p:cxnSp>
              <p:nvCxnSpPr>
                <p:cNvPr id="9" name="Straight Connector 8"/>
                <p:cNvCxnSpPr>
                  <a:stCxn id="6" idx="0"/>
                  <a:endCxn id="7" idx="3"/>
                </p:cNvCxnSpPr>
                <p:nvPr/>
              </p:nvCxnSpPr>
              <p:spPr>
                <a:xfrm flipH="1" flipV="1">
                  <a:off x="7909259" y="4495800"/>
                  <a:ext cx="15541" cy="152400"/>
                </a:xfrm>
                <a:prstGeom prst="line">
                  <a:avLst/>
                </a:prstGeom>
              </p:spPr>
              <p:style>
                <a:lnRef idx="2">
                  <a:schemeClr val="dk1"/>
                </a:lnRef>
                <a:fillRef idx="1">
                  <a:schemeClr val="lt1"/>
                </a:fillRef>
                <a:effectRef idx="0">
                  <a:schemeClr val="dk1"/>
                </a:effectRef>
                <a:fontRef idx="minor">
                  <a:schemeClr val="dk1"/>
                </a:fontRef>
              </p:style>
            </p:cxnSp>
            <p:cxnSp>
              <p:nvCxnSpPr>
                <p:cNvPr id="12" name="Straight Connector 11"/>
                <p:cNvCxnSpPr>
                  <a:stCxn id="5" idx="2"/>
                  <a:endCxn id="7" idx="0"/>
                </p:cNvCxnSpPr>
                <p:nvPr/>
              </p:nvCxnSpPr>
              <p:spPr>
                <a:xfrm flipH="1">
                  <a:off x="7909259" y="4152900"/>
                  <a:ext cx="15541" cy="138231"/>
                </a:xfrm>
                <a:prstGeom prst="line">
                  <a:avLst/>
                </a:prstGeom>
              </p:spPr>
              <p:style>
                <a:lnRef idx="2">
                  <a:schemeClr val="dk1"/>
                </a:lnRef>
                <a:fillRef idx="1">
                  <a:schemeClr val="lt1"/>
                </a:fillRef>
                <a:effectRef idx="0">
                  <a:schemeClr val="dk1"/>
                </a:effectRef>
                <a:fontRef idx="minor">
                  <a:schemeClr val="dk1"/>
                </a:fontRef>
              </p:style>
            </p:cxnSp>
          </p:grpSp>
          <p:sp>
            <p:nvSpPr>
              <p:cNvPr id="15" name="TextBox 14"/>
              <p:cNvSpPr txBox="1"/>
              <p:nvPr/>
            </p:nvSpPr>
            <p:spPr>
              <a:xfrm>
                <a:off x="1244127" y="5181600"/>
                <a:ext cx="508473" cy="369332"/>
              </a:xfrm>
              <a:prstGeom prst="rect">
                <a:avLst/>
              </a:prstGeom>
              <a:noFill/>
            </p:spPr>
            <p:txBody>
              <a:bodyPr wrap="none" rtlCol="0">
                <a:spAutoFit/>
              </a:bodyPr>
              <a:lstStyle/>
              <a:p>
                <a:r>
                  <a:rPr lang="da-DK" dirty="0"/>
                  <a:t>is-a</a:t>
                </a:r>
              </a:p>
            </p:txBody>
          </p:sp>
        </p:grpSp>
        <p:sp>
          <p:nvSpPr>
            <p:cNvPr id="16" name="Rectangle 15"/>
            <p:cNvSpPr/>
            <p:nvPr/>
          </p:nvSpPr>
          <p:spPr>
            <a:xfrm>
              <a:off x="1066800" y="46482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TvShow</a:t>
              </a:r>
              <a:endParaRPr lang="da-DK" sz="2800" dirty="0"/>
            </a:p>
          </p:txBody>
        </p:sp>
        <p:sp>
          <p:nvSpPr>
            <p:cNvPr id="17" name="Rectangle 16"/>
            <p:cNvSpPr/>
            <p:nvPr/>
          </p:nvSpPr>
          <p:spPr>
            <a:xfrm>
              <a:off x="3544529" y="46482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Season</a:t>
              </a:r>
              <a:endParaRPr lang="da-DK" sz="2800" dirty="0"/>
            </a:p>
          </p:txBody>
        </p:sp>
        <p:cxnSp>
          <p:nvCxnSpPr>
            <p:cNvPr id="19" name="Straight Connector 18"/>
            <p:cNvCxnSpPr>
              <a:stCxn id="16" idx="3"/>
              <a:endCxn id="17" idx="1"/>
            </p:cNvCxnSpPr>
            <p:nvPr/>
          </p:nvCxnSpPr>
          <p:spPr>
            <a:xfrm>
              <a:off x="2362200" y="4895850"/>
              <a:ext cx="1182329" cy="0"/>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p:cNvCxnSpPr>
              <a:stCxn id="17" idx="3"/>
              <a:endCxn id="5" idx="1"/>
            </p:cNvCxnSpPr>
            <p:nvPr/>
          </p:nvCxnSpPr>
          <p:spPr>
            <a:xfrm>
              <a:off x="4839929" y="4895850"/>
              <a:ext cx="1154944" cy="0"/>
            </a:xfrm>
            <a:prstGeom prst="line">
              <a:avLst/>
            </a:prstGeom>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2362200" y="4572000"/>
              <a:ext cx="301686" cy="369332"/>
            </a:xfrm>
            <a:prstGeom prst="rect">
              <a:avLst/>
            </a:prstGeom>
            <a:noFill/>
          </p:spPr>
          <p:txBody>
            <a:bodyPr wrap="none" rtlCol="0">
              <a:spAutoFit/>
            </a:bodyPr>
            <a:lstStyle/>
            <a:p>
              <a:r>
                <a:rPr lang="da-DK" dirty="0"/>
                <a:t>1</a:t>
              </a:r>
            </a:p>
          </p:txBody>
        </p:sp>
        <p:sp>
          <p:nvSpPr>
            <p:cNvPr id="27" name="TextBox 26"/>
            <p:cNvSpPr txBox="1"/>
            <p:nvPr/>
          </p:nvSpPr>
          <p:spPr>
            <a:xfrm>
              <a:off x="3229896" y="4586748"/>
              <a:ext cx="300082" cy="369332"/>
            </a:xfrm>
            <a:prstGeom prst="rect">
              <a:avLst/>
            </a:prstGeom>
            <a:noFill/>
          </p:spPr>
          <p:txBody>
            <a:bodyPr wrap="none" rtlCol="0">
              <a:spAutoFit/>
            </a:bodyPr>
            <a:lstStyle/>
            <a:p>
              <a:r>
                <a:rPr lang="da-DK" dirty="0"/>
                <a:t>*</a:t>
              </a:r>
            </a:p>
          </p:txBody>
        </p:sp>
        <p:cxnSp>
          <p:nvCxnSpPr>
            <p:cNvPr id="28" name="Straight Connector 27"/>
            <p:cNvCxnSpPr>
              <a:endCxn id="5" idx="1"/>
            </p:cNvCxnSpPr>
            <p:nvPr/>
          </p:nvCxnSpPr>
          <p:spPr>
            <a:xfrm>
              <a:off x="4837471" y="4895850"/>
              <a:ext cx="1157402" cy="0"/>
            </a:xfrm>
            <a:prstGeom prst="line">
              <a:avLst/>
            </a:prstGeom>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4837471" y="4572000"/>
              <a:ext cx="301686" cy="369332"/>
            </a:xfrm>
            <a:prstGeom prst="rect">
              <a:avLst/>
            </a:prstGeom>
            <a:noFill/>
          </p:spPr>
          <p:txBody>
            <a:bodyPr wrap="none" rtlCol="0">
              <a:spAutoFit/>
            </a:bodyPr>
            <a:lstStyle/>
            <a:p>
              <a:r>
                <a:rPr lang="da-DK" dirty="0"/>
                <a:t>1</a:t>
              </a:r>
            </a:p>
          </p:txBody>
        </p:sp>
        <p:sp>
          <p:nvSpPr>
            <p:cNvPr id="30" name="TextBox 29"/>
            <p:cNvSpPr txBox="1"/>
            <p:nvPr/>
          </p:nvSpPr>
          <p:spPr>
            <a:xfrm>
              <a:off x="5705167" y="4586748"/>
              <a:ext cx="300082" cy="369332"/>
            </a:xfrm>
            <a:prstGeom prst="rect">
              <a:avLst/>
            </a:prstGeom>
            <a:noFill/>
          </p:spPr>
          <p:txBody>
            <a:bodyPr wrap="none" rtlCol="0">
              <a:spAutoFit/>
            </a:bodyPr>
            <a:lstStyle/>
            <a:p>
              <a:r>
                <a:rPr lang="da-DK" dirty="0"/>
                <a:t>*</a:t>
              </a:r>
            </a:p>
          </p:txBody>
        </p:sp>
      </p:grpSp>
      <p:sp>
        <p:nvSpPr>
          <p:cNvPr id="39" name="TextBox 38"/>
          <p:cNvSpPr txBox="1"/>
          <p:nvPr/>
        </p:nvSpPr>
        <p:spPr>
          <a:xfrm>
            <a:off x="76200" y="6073914"/>
            <a:ext cx="8620309" cy="707886"/>
          </a:xfrm>
          <a:prstGeom prst="rect">
            <a:avLst/>
          </a:prstGeom>
          <a:noFill/>
        </p:spPr>
        <p:txBody>
          <a:bodyPr wrap="none" rtlCol="0">
            <a:spAutoFit/>
          </a:bodyPr>
          <a:lstStyle/>
          <a:p>
            <a:r>
              <a:rPr lang="da-DK" sz="2000" b="1" dirty="0">
                <a:solidFill>
                  <a:srgbClr val="FF0000"/>
                </a:solidFill>
              </a:rPr>
              <a:t>Using </a:t>
            </a:r>
            <a:r>
              <a:rPr lang="en-US" sz="2000" b="1" dirty="0"/>
              <a:t>yuml.me </a:t>
            </a:r>
            <a:r>
              <a:rPr lang="da-DK" sz="2000" b="1" u="sng" dirty="0">
                <a:solidFill>
                  <a:srgbClr val="FF0000"/>
                </a:solidFill>
              </a:rPr>
              <a:t>draw</a:t>
            </a:r>
            <a:r>
              <a:rPr lang="da-DK" sz="2000" b="1" dirty="0">
                <a:solidFill>
                  <a:srgbClr val="FF0000"/>
                </a:solidFill>
              </a:rPr>
              <a:t> the complete diagram for all your classes, attributes and </a:t>
            </a:r>
            <a:br>
              <a:rPr lang="da-DK" sz="2000" b="1" dirty="0">
                <a:solidFill>
                  <a:srgbClr val="FF0000"/>
                </a:solidFill>
              </a:rPr>
            </a:br>
            <a:r>
              <a:rPr lang="da-DK" sz="2000" b="1" dirty="0">
                <a:solidFill>
                  <a:srgbClr val="FF0000"/>
                </a:solidFill>
              </a:rPr>
              <a:t>decide which relationships you want among them. </a:t>
            </a:r>
            <a:r>
              <a:rPr lang="da-DK" sz="2000" dirty="0">
                <a:solidFill>
                  <a:srgbClr val="7030A0"/>
                </a:solidFill>
              </a:rPr>
              <a:t>Save the PNG!</a:t>
            </a:r>
            <a:endParaRPr lang="da-DK" sz="1600" dirty="0">
              <a:solidFill>
                <a:srgbClr val="7030A0"/>
              </a:solidFill>
            </a:endParaRPr>
          </a:p>
        </p:txBody>
      </p:sp>
      <p:sp>
        <p:nvSpPr>
          <p:cNvPr id="8" name="Rectangle 7"/>
          <p:cNvSpPr/>
          <p:nvPr/>
        </p:nvSpPr>
        <p:spPr>
          <a:xfrm>
            <a:off x="114300" y="5449669"/>
            <a:ext cx="2819400" cy="646331"/>
          </a:xfrm>
          <a:prstGeom prst="rect">
            <a:avLst/>
          </a:prstGeom>
        </p:spPr>
        <p:txBody>
          <a:bodyPr wrap="square">
            <a:spAutoFit/>
          </a:bodyPr>
          <a:lstStyle/>
          <a:p>
            <a:r>
              <a:rPr lang="da-DK" b="1" i="1" dirty="0"/>
              <a:t>IS-A     </a:t>
            </a:r>
            <a:r>
              <a:rPr lang="da-DK" i="1" dirty="0"/>
              <a:t>class relationship</a:t>
            </a:r>
            <a:br>
              <a:rPr lang="da-DK" i="1" dirty="0"/>
            </a:br>
            <a:r>
              <a:rPr lang="da-DK" b="1" i="1" dirty="0"/>
              <a:t>HAS-A </a:t>
            </a:r>
            <a:r>
              <a:rPr lang="da-DK" i="1" dirty="0"/>
              <a:t>object relationship</a:t>
            </a:r>
            <a:endParaRPr lang="da-DK" b="1" i="1" dirty="0"/>
          </a:p>
        </p:txBody>
      </p:sp>
      <p:grpSp>
        <p:nvGrpSpPr>
          <p:cNvPr id="10" name="Group 9"/>
          <p:cNvGrpSpPr/>
          <p:nvPr/>
        </p:nvGrpSpPr>
        <p:grpSpPr>
          <a:xfrm>
            <a:off x="7772400" y="1913874"/>
            <a:ext cx="1295400" cy="1210326"/>
            <a:chOff x="7772400" y="1752600"/>
            <a:chExt cx="1295400" cy="1210326"/>
          </a:xfrm>
        </p:grpSpPr>
        <p:sp>
          <p:nvSpPr>
            <p:cNvPr id="4" name="Rectangle 3"/>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TvShow</a:t>
              </a:r>
              <a:endParaRPr lang="da-DK" sz="2800" dirty="0"/>
            </a:p>
          </p:txBody>
        </p:sp>
        <p:sp>
          <p:nvSpPr>
            <p:cNvPr id="36" name="Rectangle 35"/>
            <p:cNvSpPr/>
            <p:nvPr/>
          </p:nvSpPr>
          <p:spPr>
            <a:xfrm>
              <a:off x="7772400" y="222885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0070C0"/>
                  </a:solidFill>
                </a:rPr>
                <a:t>name: String</a:t>
              </a:r>
            </a:p>
          </p:txBody>
        </p:sp>
        <p:sp>
          <p:nvSpPr>
            <p:cNvPr id="31" name="Rectangle 30"/>
            <p:cNvSpPr/>
            <p:nvPr/>
          </p:nvSpPr>
          <p:spPr>
            <a:xfrm>
              <a:off x="7772400" y="259080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chemeClr val="accent6"/>
                  </a:solidFill>
                </a:rPr>
                <a:t>String describe()</a:t>
              </a:r>
            </a:p>
          </p:txBody>
        </p:sp>
      </p:grpSp>
      <p:sp>
        <p:nvSpPr>
          <p:cNvPr id="11" name="Right Arrow 10"/>
          <p:cNvSpPr/>
          <p:nvPr/>
        </p:nvSpPr>
        <p:spPr>
          <a:xfrm>
            <a:off x="5089441" y="2514600"/>
            <a:ext cx="2530559" cy="361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23825" y="152400"/>
            <a:ext cx="1087219" cy="10872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b="1" dirty="0"/>
              <a:t>10 min</a:t>
            </a:r>
          </a:p>
        </p:txBody>
      </p:sp>
    </p:spTree>
    <p:extLst>
      <p:ext uri="{BB962C8B-B14F-4D97-AF65-F5344CB8AC3E}">
        <p14:creationId xmlns:p14="http://schemas.microsoft.com/office/powerpoint/2010/main" val="1596552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a-DK" dirty="0"/>
              <a:t>Complete UML class diagram for our domain</a:t>
            </a:r>
          </a:p>
        </p:txBody>
      </p:sp>
      <p:sp>
        <p:nvSpPr>
          <p:cNvPr id="3" name="Content Placeholder 2"/>
          <p:cNvSpPr>
            <a:spLocks noGrp="1"/>
          </p:cNvSpPr>
          <p:nvPr>
            <p:ph idx="1"/>
          </p:nvPr>
        </p:nvSpPr>
        <p:spPr/>
        <p:txBody>
          <a:bodyPr>
            <a:normAutofit/>
          </a:bodyPr>
          <a:lstStyle/>
          <a:p>
            <a:r>
              <a:rPr lang="da-DK" sz="2000" i="1" dirty="0">
                <a:solidFill>
                  <a:srgbClr val="FF0000"/>
                </a:solidFill>
              </a:rPr>
              <a:t>all </a:t>
            </a:r>
            <a:r>
              <a:rPr lang="da-DK" sz="2000" i="1" dirty="0" err="1">
                <a:solidFill>
                  <a:srgbClr val="FF0000"/>
                </a:solidFill>
              </a:rPr>
              <a:t>classes</a:t>
            </a:r>
            <a:r>
              <a:rPr lang="da-DK" sz="2000" i="1" dirty="0">
                <a:solidFill>
                  <a:srgbClr val="FF0000"/>
                </a:solidFill>
              </a:rPr>
              <a:t> </a:t>
            </a:r>
          </a:p>
          <a:p>
            <a:r>
              <a:rPr lang="da-DK" sz="2000" i="1" dirty="0">
                <a:solidFill>
                  <a:srgbClr val="FF0000"/>
                </a:solidFill>
              </a:rPr>
              <a:t>and all </a:t>
            </a:r>
            <a:r>
              <a:rPr lang="da-DK" sz="2000" i="1" dirty="0" err="1">
                <a:solidFill>
                  <a:srgbClr val="FF0000"/>
                </a:solidFill>
              </a:rPr>
              <a:t>attributes</a:t>
            </a:r>
            <a:r>
              <a:rPr lang="da-DK" sz="2000" i="1" dirty="0">
                <a:solidFill>
                  <a:srgbClr val="FF0000"/>
                </a:solidFill>
              </a:rPr>
              <a:t> and </a:t>
            </a:r>
            <a:r>
              <a:rPr lang="da-DK" sz="2000" i="1" dirty="0" err="1">
                <a:solidFill>
                  <a:srgbClr val="FF0000"/>
                </a:solidFill>
              </a:rPr>
              <a:t>relationships</a:t>
            </a:r>
            <a:endParaRPr lang="da-DK" sz="2000" i="1" dirty="0">
              <a:solidFill>
                <a:srgbClr val="FF0000"/>
              </a:solidFill>
            </a:endParaRPr>
          </a:p>
        </p:txBody>
      </p:sp>
      <p:grpSp>
        <p:nvGrpSpPr>
          <p:cNvPr id="5" name="Group 4"/>
          <p:cNvGrpSpPr/>
          <p:nvPr/>
        </p:nvGrpSpPr>
        <p:grpSpPr>
          <a:xfrm>
            <a:off x="533400" y="2703703"/>
            <a:ext cx="1295400" cy="1210326"/>
            <a:chOff x="7772400" y="1752600"/>
            <a:chExt cx="1295400" cy="1210326"/>
          </a:xfrm>
        </p:grpSpPr>
        <p:sp>
          <p:nvSpPr>
            <p:cNvPr id="6" name="Rectangle 5"/>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TvShow</a:t>
              </a:r>
              <a:endParaRPr lang="da-DK" sz="2800" dirty="0"/>
            </a:p>
          </p:txBody>
        </p:sp>
        <p:sp>
          <p:nvSpPr>
            <p:cNvPr id="7" name="Rectangle 6"/>
            <p:cNvSpPr/>
            <p:nvPr/>
          </p:nvSpPr>
          <p:spPr>
            <a:xfrm>
              <a:off x="7772400" y="222885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0070C0"/>
                  </a:solidFill>
                </a:rPr>
                <a:t>name: String</a:t>
              </a:r>
            </a:p>
          </p:txBody>
        </p:sp>
        <p:sp>
          <p:nvSpPr>
            <p:cNvPr id="8" name="Rectangle 7"/>
            <p:cNvSpPr/>
            <p:nvPr/>
          </p:nvSpPr>
          <p:spPr>
            <a:xfrm>
              <a:off x="7772400" y="259080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chemeClr val="accent6"/>
                  </a:solidFill>
                </a:rPr>
                <a:t>String describe()</a:t>
              </a:r>
            </a:p>
          </p:txBody>
        </p:sp>
      </p:grpSp>
      <p:sp>
        <p:nvSpPr>
          <p:cNvPr id="9" name="TextBox 8"/>
          <p:cNvSpPr txBox="1"/>
          <p:nvPr/>
        </p:nvSpPr>
        <p:spPr>
          <a:xfrm>
            <a:off x="1981200" y="3124200"/>
            <a:ext cx="343364" cy="369332"/>
          </a:xfrm>
          <a:prstGeom prst="rect">
            <a:avLst/>
          </a:prstGeom>
          <a:noFill/>
        </p:spPr>
        <p:txBody>
          <a:bodyPr wrap="none" rtlCol="0">
            <a:spAutoFit/>
          </a:bodyPr>
          <a:lstStyle/>
          <a:p>
            <a:r>
              <a:rPr lang="en-US" dirty="0"/>
              <a:t>…</a:t>
            </a:r>
          </a:p>
        </p:txBody>
      </p:sp>
      <p:sp>
        <p:nvSpPr>
          <p:cNvPr id="4" name="TextBox 3"/>
          <p:cNvSpPr txBox="1"/>
          <p:nvPr/>
        </p:nvSpPr>
        <p:spPr>
          <a:xfrm rot="20700000">
            <a:off x="3806205" y="3549192"/>
            <a:ext cx="3843168" cy="1077218"/>
          </a:xfrm>
          <a:prstGeom prst="rect">
            <a:avLst/>
          </a:prstGeom>
          <a:noFill/>
        </p:spPr>
        <p:txBody>
          <a:bodyPr wrap="square" rtlCol="0">
            <a:spAutoFit/>
          </a:bodyPr>
          <a:lstStyle/>
          <a:p>
            <a:r>
              <a:rPr lang="en-US" sz="3200" b="1" dirty="0">
                <a:solidFill>
                  <a:srgbClr val="FF0000"/>
                </a:solidFill>
              </a:rPr>
              <a:t>Tell me what should I have here…(?)</a:t>
            </a:r>
          </a:p>
        </p:txBody>
      </p:sp>
    </p:spTree>
    <p:extLst>
      <p:ext uri="{BB962C8B-B14F-4D97-AF65-F5344CB8AC3E}">
        <p14:creationId xmlns:p14="http://schemas.microsoft.com/office/powerpoint/2010/main" val="1765132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 y="1586696"/>
            <a:ext cx="1295400" cy="1210326"/>
            <a:chOff x="7772400" y="1752600"/>
            <a:chExt cx="1295400" cy="1210326"/>
          </a:xfrm>
        </p:grpSpPr>
        <p:sp>
          <p:nvSpPr>
            <p:cNvPr id="5" name="Rectangle 4"/>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TvShow</a:t>
              </a:r>
              <a:endParaRPr lang="da-DK" sz="2800" dirty="0"/>
            </a:p>
          </p:txBody>
        </p:sp>
        <p:sp>
          <p:nvSpPr>
            <p:cNvPr id="6" name="Rectangle 5"/>
            <p:cNvSpPr/>
            <p:nvPr/>
          </p:nvSpPr>
          <p:spPr>
            <a:xfrm>
              <a:off x="7772400" y="222885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0070C0"/>
                  </a:solidFill>
                </a:rPr>
                <a:t>name: String</a:t>
              </a:r>
            </a:p>
          </p:txBody>
        </p:sp>
        <p:sp>
          <p:nvSpPr>
            <p:cNvPr id="7" name="Rectangle 6"/>
            <p:cNvSpPr/>
            <p:nvPr/>
          </p:nvSpPr>
          <p:spPr>
            <a:xfrm>
              <a:off x="7772400" y="259080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chemeClr val="accent6"/>
                  </a:solidFill>
                </a:rPr>
                <a:t>String describe()</a:t>
              </a:r>
            </a:p>
          </p:txBody>
        </p:sp>
      </p:grpSp>
      <p:sp>
        <p:nvSpPr>
          <p:cNvPr id="8" name="TextBox 7"/>
          <p:cNvSpPr txBox="1"/>
          <p:nvPr/>
        </p:nvSpPr>
        <p:spPr>
          <a:xfrm>
            <a:off x="5294080" y="10215"/>
            <a:ext cx="3843168" cy="1077218"/>
          </a:xfrm>
          <a:prstGeom prst="rect">
            <a:avLst/>
          </a:prstGeom>
          <a:noFill/>
        </p:spPr>
        <p:txBody>
          <a:bodyPr wrap="square" rtlCol="0">
            <a:spAutoFit/>
          </a:bodyPr>
          <a:lstStyle/>
          <a:p>
            <a:r>
              <a:rPr lang="en-US" sz="3200" b="1" dirty="0">
                <a:solidFill>
                  <a:srgbClr val="FF0000"/>
                </a:solidFill>
              </a:rPr>
              <a:t>Tell me what should I have here…(?)</a:t>
            </a:r>
          </a:p>
        </p:txBody>
      </p:sp>
    </p:spTree>
    <p:extLst>
      <p:ext uri="{BB962C8B-B14F-4D97-AF65-F5344CB8AC3E}">
        <p14:creationId xmlns:p14="http://schemas.microsoft.com/office/powerpoint/2010/main" val="3320777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a:t>
            </a:r>
          </a:p>
        </p:txBody>
      </p:sp>
    </p:spTree>
    <p:extLst>
      <p:ext uri="{BB962C8B-B14F-4D97-AF65-F5344CB8AC3E}">
        <p14:creationId xmlns:p14="http://schemas.microsoft.com/office/powerpoint/2010/main" val="2864230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09954" y="838200"/>
            <a:ext cx="1295400" cy="1676400"/>
            <a:chOff x="7772400" y="1752600"/>
            <a:chExt cx="1295400" cy="1676400"/>
          </a:xfrm>
        </p:grpSpPr>
        <p:sp>
          <p:nvSpPr>
            <p:cNvPr id="5" name="Rectangle 4"/>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TvShow</a:t>
              </a:r>
              <a:endParaRPr lang="da-DK" sz="2800" dirty="0"/>
            </a:p>
          </p:txBody>
        </p:sp>
        <p:sp>
          <p:nvSpPr>
            <p:cNvPr id="6" name="Rectangle 5"/>
            <p:cNvSpPr/>
            <p:nvPr/>
          </p:nvSpPr>
          <p:spPr>
            <a:xfrm>
              <a:off x="7772400" y="222885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0070C0"/>
                  </a:solidFill>
                </a:rPr>
                <a:t>name: String</a:t>
              </a:r>
            </a:p>
          </p:txBody>
        </p:sp>
        <p:sp>
          <p:nvSpPr>
            <p:cNvPr id="7" name="Rectangle 6"/>
            <p:cNvSpPr/>
            <p:nvPr/>
          </p:nvSpPr>
          <p:spPr>
            <a:xfrm>
              <a:off x="7772400" y="2590800"/>
              <a:ext cx="1295400" cy="838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FF0000"/>
                  </a:solidFill>
                </a:rPr>
                <a:t>String </a:t>
              </a:r>
              <a:r>
                <a:rPr lang="da-DK" sz="1200" dirty="0" err="1">
                  <a:solidFill>
                    <a:srgbClr val="FF0000"/>
                  </a:solidFill>
                </a:rPr>
                <a:t>describe</a:t>
              </a:r>
              <a:r>
                <a:rPr lang="da-DK" sz="1200" dirty="0">
                  <a:solidFill>
                    <a:srgbClr val="FF0000"/>
                  </a:solidFill>
                </a:rPr>
                <a:t>()</a:t>
              </a:r>
            </a:p>
            <a:p>
              <a:endParaRPr lang="da-DK" sz="1200" dirty="0">
                <a:solidFill>
                  <a:srgbClr val="FF0000"/>
                </a:solidFill>
              </a:endParaRPr>
            </a:p>
            <a:p>
              <a:r>
                <a:rPr lang="da-DK" sz="1200" dirty="0">
                  <a:solidFill>
                    <a:srgbClr val="FF0000"/>
                  </a:solidFill>
                </a:rPr>
                <a:t>Time </a:t>
              </a:r>
              <a:r>
                <a:rPr lang="da-DK" sz="1200" dirty="0" err="1">
                  <a:solidFill>
                    <a:srgbClr val="FF0000"/>
                  </a:solidFill>
                </a:rPr>
                <a:t>calculateTotal</a:t>
              </a:r>
              <a:r>
                <a:rPr lang="da-DK" sz="1200" dirty="0">
                  <a:solidFill>
                    <a:srgbClr val="FF0000"/>
                  </a:solidFill>
                </a:rPr>
                <a:t>()</a:t>
              </a:r>
            </a:p>
          </p:txBody>
        </p:sp>
      </p:grpSp>
      <p:grpSp>
        <p:nvGrpSpPr>
          <p:cNvPr id="10" name="Group 9"/>
          <p:cNvGrpSpPr/>
          <p:nvPr/>
        </p:nvGrpSpPr>
        <p:grpSpPr>
          <a:xfrm>
            <a:off x="2838450" y="855023"/>
            <a:ext cx="1563201" cy="1712460"/>
            <a:chOff x="7772400" y="1752600"/>
            <a:chExt cx="1295400" cy="1712460"/>
          </a:xfrm>
        </p:grpSpPr>
        <p:sp>
          <p:nvSpPr>
            <p:cNvPr id="11" name="Rectangle 10"/>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err="1"/>
                <a:t>Season</a:t>
              </a:r>
              <a:endParaRPr lang="da-DK" sz="2800" dirty="0"/>
            </a:p>
          </p:txBody>
        </p:sp>
        <p:sp>
          <p:nvSpPr>
            <p:cNvPr id="12" name="Rectangle 11"/>
            <p:cNvSpPr/>
            <p:nvPr/>
          </p:nvSpPr>
          <p:spPr>
            <a:xfrm>
              <a:off x="7772400" y="222885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err="1">
                  <a:solidFill>
                    <a:srgbClr val="0070C0"/>
                  </a:solidFill>
                </a:rPr>
                <a:t>seqNum</a:t>
              </a:r>
              <a:r>
                <a:rPr lang="da-DK" sz="1200" dirty="0">
                  <a:solidFill>
                    <a:srgbClr val="0070C0"/>
                  </a:solidFill>
                </a:rPr>
                <a:t>: </a:t>
              </a:r>
              <a:r>
                <a:rPr lang="da-DK" sz="1200" dirty="0" err="1">
                  <a:solidFill>
                    <a:srgbClr val="0070C0"/>
                  </a:solidFill>
                </a:rPr>
                <a:t>int</a:t>
              </a:r>
              <a:endParaRPr lang="da-DK" sz="1200" dirty="0">
                <a:solidFill>
                  <a:srgbClr val="0070C0"/>
                </a:solidFill>
              </a:endParaRPr>
            </a:p>
          </p:txBody>
        </p:sp>
        <p:sp>
          <p:nvSpPr>
            <p:cNvPr id="13" name="Rectangle 12"/>
            <p:cNvSpPr/>
            <p:nvPr/>
          </p:nvSpPr>
          <p:spPr>
            <a:xfrm>
              <a:off x="7772400" y="2590800"/>
              <a:ext cx="1295400" cy="8742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FF0000"/>
                  </a:solidFill>
                </a:rPr>
                <a:t>String </a:t>
              </a:r>
              <a:r>
                <a:rPr lang="da-DK" sz="1200" dirty="0" err="1">
                  <a:solidFill>
                    <a:srgbClr val="FF0000"/>
                  </a:solidFill>
                </a:rPr>
                <a:t>describe</a:t>
              </a:r>
              <a:r>
                <a:rPr lang="da-DK" sz="1200" dirty="0">
                  <a:solidFill>
                    <a:srgbClr val="FF0000"/>
                  </a:solidFill>
                </a:rPr>
                <a:t>()</a:t>
              </a:r>
            </a:p>
            <a:p>
              <a:endParaRPr lang="da-DK" sz="1200" dirty="0">
                <a:solidFill>
                  <a:srgbClr val="FF0000"/>
                </a:solidFill>
              </a:endParaRPr>
            </a:p>
            <a:p>
              <a:r>
                <a:rPr lang="da-DK" sz="1200" dirty="0">
                  <a:solidFill>
                    <a:srgbClr val="FF0000"/>
                  </a:solidFill>
                </a:rPr>
                <a:t>Time </a:t>
              </a:r>
              <a:r>
                <a:rPr lang="da-DK" sz="1200" dirty="0" err="1">
                  <a:solidFill>
                    <a:srgbClr val="FF0000"/>
                  </a:solidFill>
                </a:rPr>
                <a:t>calculateSeasonTotal</a:t>
              </a:r>
              <a:r>
                <a:rPr lang="da-DK" sz="1200" dirty="0">
                  <a:solidFill>
                    <a:srgbClr val="FF0000"/>
                  </a:solidFill>
                </a:rPr>
                <a:t>()</a:t>
              </a:r>
            </a:p>
          </p:txBody>
        </p:sp>
      </p:grpSp>
      <p:cxnSp>
        <p:nvCxnSpPr>
          <p:cNvPr id="15" name="Straight Connector 14"/>
          <p:cNvCxnSpPr>
            <a:stCxn id="5" idx="3"/>
            <a:endCxn id="11" idx="1"/>
          </p:cNvCxnSpPr>
          <p:nvPr/>
        </p:nvCxnSpPr>
        <p:spPr>
          <a:xfrm>
            <a:off x="1805354" y="1085850"/>
            <a:ext cx="1033096" cy="16823"/>
          </a:xfrm>
          <a:prstGeom prst="line">
            <a:avLst/>
          </a:prstGeom>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1828800" y="762000"/>
            <a:ext cx="301686" cy="369332"/>
          </a:xfrm>
          <a:prstGeom prst="rect">
            <a:avLst/>
          </a:prstGeom>
          <a:noFill/>
        </p:spPr>
        <p:txBody>
          <a:bodyPr wrap="none" rtlCol="0">
            <a:spAutoFit/>
          </a:bodyPr>
          <a:lstStyle/>
          <a:p>
            <a:r>
              <a:rPr lang="da-DK" dirty="0"/>
              <a:t>1</a:t>
            </a:r>
          </a:p>
        </p:txBody>
      </p:sp>
      <p:sp>
        <p:nvSpPr>
          <p:cNvPr id="17" name="TextBox 16"/>
          <p:cNvSpPr txBox="1"/>
          <p:nvPr/>
        </p:nvSpPr>
        <p:spPr>
          <a:xfrm>
            <a:off x="2438400" y="762000"/>
            <a:ext cx="479618" cy="369332"/>
          </a:xfrm>
          <a:prstGeom prst="rect">
            <a:avLst/>
          </a:prstGeom>
          <a:noFill/>
        </p:spPr>
        <p:txBody>
          <a:bodyPr wrap="none" rtlCol="0">
            <a:spAutoFit/>
          </a:bodyPr>
          <a:lstStyle/>
          <a:p>
            <a:r>
              <a:rPr lang="da-DK" dirty="0"/>
              <a:t>1:*</a:t>
            </a:r>
          </a:p>
        </p:txBody>
      </p:sp>
      <p:grpSp>
        <p:nvGrpSpPr>
          <p:cNvPr id="18" name="Group 17"/>
          <p:cNvGrpSpPr/>
          <p:nvPr/>
        </p:nvGrpSpPr>
        <p:grpSpPr>
          <a:xfrm>
            <a:off x="5334000" y="912172"/>
            <a:ext cx="1295400" cy="1936795"/>
            <a:chOff x="7772400" y="1752600"/>
            <a:chExt cx="1295400" cy="1280239"/>
          </a:xfrm>
        </p:grpSpPr>
        <p:sp>
          <p:nvSpPr>
            <p:cNvPr id="19" name="Rectangle 18"/>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400" dirty="0"/>
                <a:t>Episode</a:t>
              </a:r>
            </a:p>
          </p:txBody>
        </p:sp>
        <p:sp>
          <p:nvSpPr>
            <p:cNvPr id="20" name="Rectangle 19"/>
            <p:cNvSpPr/>
            <p:nvPr/>
          </p:nvSpPr>
          <p:spPr>
            <a:xfrm>
              <a:off x="7772400" y="2228849"/>
              <a:ext cx="1295400" cy="4318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err="1">
                  <a:solidFill>
                    <a:srgbClr val="0070C0"/>
                  </a:solidFill>
                </a:rPr>
                <a:t>title</a:t>
              </a:r>
              <a:r>
                <a:rPr lang="da-DK" sz="1200" dirty="0">
                  <a:solidFill>
                    <a:srgbClr val="0070C0"/>
                  </a:solidFill>
                </a:rPr>
                <a:t>: </a:t>
              </a:r>
              <a:r>
                <a:rPr lang="da-DK" sz="1200" dirty="0" err="1">
                  <a:solidFill>
                    <a:srgbClr val="0070C0"/>
                  </a:solidFill>
                </a:rPr>
                <a:t>String</a:t>
              </a:r>
              <a:endParaRPr lang="da-DK" sz="1200" dirty="0">
                <a:solidFill>
                  <a:srgbClr val="0070C0"/>
                </a:solidFill>
              </a:endParaRPr>
            </a:p>
            <a:p>
              <a:r>
                <a:rPr lang="da-DK" sz="1200" dirty="0" err="1">
                  <a:solidFill>
                    <a:srgbClr val="0070C0"/>
                  </a:solidFill>
                </a:rPr>
                <a:t>seqNum</a:t>
              </a:r>
              <a:r>
                <a:rPr lang="da-DK" sz="1200" dirty="0">
                  <a:solidFill>
                    <a:srgbClr val="0070C0"/>
                  </a:solidFill>
                </a:rPr>
                <a:t>: </a:t>
              </a:r>
              <a:r>
                <a:rPr lang="da-DK" sz="1200" dirty="0" err="1">
                  <a:solidFill>
                    <a:srgbClr val="0070C0"/>
                  </a:solidFill>
                </a:rPr>
                <a:t>int</a:t>
              </a:r>
              <a:endParaRPr lang="da-DK" sz="1200" dirty="0">
                <a:solidFill>
                  <a:srgbClr val="0070C0"/>
                </a:solidFill>
              </a:endParaRPr>
            </a:p>
            <a:p>
              <a:r>
                <a:rPr lang="da-DK" sz="1200" dirty="0" err="1">
                  <a:solidFill>
                    <a:srgbClr val="0070C0"/>
                  </a:solidFill>
                </a:rPr>
                <a:t>duration</a:t>
              </a:r>
              <a:r>
                <a:rPr lang="da-DK" sz="1200" dirty="0">
                  <a:solidFill>
                    <a:srgbClr val="0070C0"/>
                  </a:solidFill>
                </a:rPr>
                <a:t>: Time</a:t>
              </a:r>
            </a:p>
          </p:txBody>
        </p:sp>
        <p:sp>
          <p:nvSpPr>
            <p:cNvPr id="21" name="Rectangle 20"/>
            <p:cNvSpPr/>
            <p:nvPr/>
          </p:nvSpPr>
          <p:spPr>
            <a:xfrm>
              <a:off x="7772400" y="2660713"/>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FF0000"/>
                  </a:solidFill>
                </a:rPr>
                <a:t>String describe()</a:t>
              </a:r>
            </a:p>
          </p:txBody>
        </p:sp>
      </p:grpSp>
      <p:cxnSp>
        <p:nvCxnSpPr>
          <p:cNvPr id="22" name="Straight Connector 21"/>
          <p:cNvCxnSpPr>
            <a:stCxn id="11" idx="3"/>
            <a:endCxn id="19" idx="1"/>
          </p:cNvCxnSpPr>
          <p:nvPr/>
        </p:nvCxnSpPr>
        <p:spPr>
          <a:xfrm>
            <a:off x="4401651" y="1102673"/>
            <a:ext cx="932349" cy="184154"/>
          </a:xfrm>
          <a:prstGeom prst="line">
            <a:avLst/>
          </a:prstGeom>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4347615" y="737328"/>
            <a:ext cx="301686" cy="369332"/>
          </a:xfrm>
          <a:prstGeom prst="rect">
            <a:avLst/>
          </a:prstGeom>
          <a:noFill/>
        </p:spPr>
        <p:txBody>
          <a:bodyPr wrap="none" rtlCol="0">
            <a:spAutoFit/>
          </a:bodyPr>
          <a:lstStyle/>
          <a:p>
            <a:r>
              <a:rPr lang="da-DK" dirty="0"/>
              <a:t>1</a:t>
            </a:r>
          </a:p>
        </p:txBody>
      </p:sp>
      <p:sp>
        <p:nvSpPr>
          <p:cNvPr id="27" name="TextBox 26"/>
          <p:cNvSpPr txBox="1"/>
          <p:nvPr/>
        </p:nvSpPr>
        <p:spPr>
          <a:xfrm>
            <a:off x="4930582" y="779858"/>
            <a:ext cx="479618" cy="369332"/>
          </a:xfrm>
          <a:prstGeom prst="rect">
            <a:avLst/>
          </a:prstGeom>
          <a:noFill/>
        </p:spPr>
        <p:txBody>
          <a:bodyPr wrap="none" rtlCol="0">
            <a:spAutoFit/>
          </a:bodyPr>
          <a:lstStyle/>
          <a:p>
            <a:r>
              <a:rPr lang="da-DK" dirty="0"/>
              <a:t>1:*</a:t>
            </a:r>
          </a:p>
        </p:txBody>
      </p:sp>
      <p:grpSp>
        <p:nvGrpSpPr>
          <p:cNvPr id="29" name="Group 28"/>
          <p:cNvGrpSpPr/>
          <p:nvPr/>
        </p:nvGrpSpPr>
        <p:grpSpPr>
          <a:xfrm>
            <a:off x="1181100" y="3733800"/>
            <a:ext cx="1295400" cy="1362726"/>
            <a:chOff x="7772400" y="1752600"/>
            <a:chExt cx="1295400" cy="1362726"/>
          </a:xfrm>
        </p:grpSpPr>
        <p:sp>
          <p:nvSpPr>
            <p:cNvPr id="30" name="Rectangle 29"/>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a:t>Time</a:t>
              </a:r>
            </a:p>
          </p:txBody>
        </p:sp>
        <p:sp>
          <p:nvSpPr>
            <p:cNvPr id="31" name="Rectangle 30"/>
            <p:cNvSpPr/>
            <p:nvPr/>
          </p:nvSpPr>
          <p:spPr>
            <a:xfrm>
              <a:off x="7772400" y="2233287"/>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err="1">
                  <a:solidFill>
                    <a:srgbClr val="0070C0"/>
                  </a:solidFill>
                </a:rPr>
                <a:t>days</a:t>
              </a:r>
              <a:r>
                <a:rPr lang="da-DK" sz="1200" dirty="0">
                  <a:solidFill>
                    <a:srgbClr val="0070C0"/>
                  </a:solidFill>
                </a:rPr>
                <a:t>: </a:t>
              </a:r>
              <a:r>
                <a:rPr lang="da-DK" sz="1200" dirty="0" err="1">
                  <a:solidFill>
                    <a:srgbClr val="0070C0"/>
                  </a:solidFill>
                </a:rPr>
                <a:t>int</a:t>
              </a:r>
              <a:endParaRPr lang="da-DK" sz="1200" dirty="0">
                <a:solidFill>
                  <a:srgbClr val="0070C0"/>
                </a:solidFill>
              </a:endParaRPr>
            </a:p>
            <a:p>
              <a:r>
                <a:rPr lang="da-DK" sz="1200" dirty="0" err="1">
                  <a:solidFill>
                    <a:srgbClr val="0070C0"/>
                  </a:solidFill>
                </a:rPr>
                <a:t>hours</a:t>
              </a:r>
              <a:r>
                <a:rPr lang="da-DK" sz="1200" dirty="0">
                  <a:solidFill>
                    <a:srgbClr val="0070C0"/>
                  </a:solidFill>
                </a:rPr>
                <a:t>: </a:t>
              </a:r>
              <a:r>
                <a:rPr lang="da-DK" sz="1200" dirty="0" err="1">
                  <a:solidFill>
                    <a:srgbClr val="0070C0"/>
                  </a:solidFill>
                </a:rPr>
                <a:t>int</a:t>
              </a:r>
              <a:endParaRPr lang="da-DK" sz="1200" dirty="0">
                <a:solidFill>
                  <a:srgbClr val="0070C0"/>
                </a:solidFill>
              </a:endParaRPr>
            </a:p>
            <a:p>
              <a:r>
                <a:rPr lang="da-DK" sz="1200" dirty="0" err="1">
                  <a:solidFill>
                    <a:srgbClr val="0070C0"/>
                  </a:solidFill>
                </a:rPr>
                <a:t>minutes</a:t>
              </a:r>
              <a:r>
                <a:rPr lang="da-DK" sz="1200" dirty="0">
                  <a:solidFill>
                    <a:srgbClr val="0070C0"/>
                  </a:solidFill>
                </a:rPr>
                <a:t>: </a:t>
              </a:r>
              <a:r>
                <a:rPr lang="da-DK" sz="1200" dirty="0" err="1">
                  <a:solidFill>
                    <a:srgbClr val="0070C0"/>
                  </a:solidFill>
                </a:rPr>
                <a:t>int</a:t>
              </a:r>
              <a:endParaRPr lang="da-DK" sz="1200" dirty="0">
                <a:solidFill>
                  <a:srgbClr val="0070C0"/>
                </a:solidFill>
              </a:endParaRPr>
            </a:p>
          </p:txBody>
        </p:sp>
        <p:sp>
          <p:nvSpPr>
            <p:cNvPr id="32" name="Rectangle 31"/>
            <p:cNvSpPr/>
            <p:nvPr/>
          </p:nvSpPr>
          <p:spPr>
            <a:xfrm>
              <a:off x="7772400" y="274320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a:solidFill>
                    <a:srgbClr val="FF0000"/>
                  </a:solidFill>
                </a:rPr>
                <a:t>Time </a:t>
              </a:r>
              <a:r>
                <a:rPr lang="da-DK" sz="1200" dirty="0" err="1">
                  <a:solidFill>
                    <a:srgbClr val="FF0000"/>
                  </a:solidFill>
                </a:rPr>
                <a:t>add</a:t>
              </a:r>
              <a:r>
                <a:rPr lang="da-DK" sz="1200" dirty="0">
                  <a:solidFill>
                    <a:srgbClr val="FF0000"/>
                  </a:solidFill>
                </a:rPr>
                <a:t>(Time)</a:t>
              </a:r>
            </a:p>
          </p:txBody>
        </p:sp>
      </p:grpSp>
      <p:grpSp>
        <p:nvGrpSpPr>
          <p:cNvPr id="33" name="Group 32"/>
          <p:cNvGrpSpPr/>
          <p:nvPr/>
        </p:nvGrpSpPr>
        <p:grpSpPr>
          <a:xfrm>
            <a:off x="5295444" y="3452487"/>
            <a:ext cx="1295400" cy="1362726"/>
            <a:chOff x="7772400" y="1752600"/>
            <a:chExt cx="1295400" cy="1362726"/>
          </a:xfrm>
        </p:grpSpPr>
        <p:sp>
          <p:nvSpPr>
            <p:cNvPr id="34" name="Rectangle 33"/>
            <p:cNvSpPr/>
            <p:nvPr/>
          </p:nvSpPr>
          <p:spPr>
            <a:xfrm>
              <a:off x="7772400" y="1752600"/>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a-DK" sz="2800" dirty="0"/>
                <a:t>Pilot</a:t>
              </a:r>
            </a:p>
          </p:txBody>
        </p:sp>
        <p:sp>
          <p:nvSpPr>
            <p:cNvPr id="35" name="Rectangle 34"/>
            <p:cNvSpPr/>
            <p:nvPr/>
          </p:nvSpPr>
          <p:spPr>
            <a:xfrm>
              <a:off x="7772400" y="2233287"/>
              <a:ext cx="1295400" cy="4953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da-DK" sz="1200" dirty="0">
                <a:solidFill>
                  <a:srgbClr val="0070C0"/>
                </a:solidFill>
              </a:endParaRPr>
            </a:p>
          </p:txBody>
        </p:sp>
        <p:sp>
          <p:nvSpPr>
            <p:cNvPr id="36" name="Rectangle 35"/>
            <p:cNvSpPr/>
            <p:nvPr/>
          </p:nvSpPr>
          <p:spPr>
            <a:xfrm>
              <a:off x="7772400" y="2743200"/>
              <a:ext cx="1295400" cy="3721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da-DK" sz="1200" dirty="0" err="1">
                  <a:solidFill>
                    <a:srgbClr val="FF0000"/>
                  </a:solidFill>
                </a:rPr>
                <a:t>String</a:t>
              </a:r>
              <a:r>
                <a:rPr lang="da-DK" sz="1200" dirty="0">
                  <a:solidFill>
                    <a:srgbClr val="FF0000"/>
                  </a:solidFill>
                </a:rPr>
                <a:t> </a:t>
              </a:r>
              <a:r>
                <a:rPr lang="da-DK" sz="1200" dirty="0" err="1">
                  <a:solidFill>
                    <a:srgbClr val="FF0000"/>
                  </a:solidFill>
                </a:rPr>
                <a:t>describe</a:t>
              </a:r>
              <a:r>
                <a:rPr lang="da-DK" sz="1200" dirty="0">
                  <a:solidFill>
                    <a:srgbClr val="FF0000"/>
                  </a:solidFill>
                </a:rPr>
                <a:t>()</a:t>
              </a:r>
            </a:p>
          </p:txBody>
        </p:sp>
      </p:grpSp>
      <p:sp>
        <p:nvSpPr>
          <p:cNvPr id="37" name="Isosceles Triangle 36"/>
          <p:cNvSpPr/>
          <p:nvPr/>
        </p:nvSpPr>
        <p:spPr>
          <a:xfrm>
            <a:off x="5844841" y="3048000"/>
            <a:ext cx="273718" cy="204669"/>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a-DK"/>
          </a:p>
        </p:txBody>
      </p:sp>
      <p:cxnSp>
        <p:nvCxnSpPr>
          <p:cNvPr id="39" name="Straight Connector 38"/>
          <p:cNvCxnSpPr>
            <a:stCxn id="34" idx="0"/>
            <a:endCxn id="37" idx="3"/>
          </p:cNvCxnSpPr>
          <p:nvPr/>
        </p:nvCxnSpPr>
        <p:spPr>
          <a:xfrm flipV="1">
            <a:off x="5943144" y="3252669"/>
            <a:ext cx="38556" cy="199818"/>
          </a:xfrm>
          <a:prstGeom prst="line">
            <a:avLst/>
          </a:prstGeom>
        </p:spPr>
        <p:style>
          <a:lnRef idx="3">
            <a:schemeClr val="dk1"/>
          </a:lnRef>
          <a:fillRef idx="0">
            <a:schemeClr val="dk1"/>
          </a:fillRef>
          <a:effectRef idx="2">
            <a:schemeClr val="dk1"/>
          </a:effectRef>
          <a:fontRef idx="minor">
            <a:schemeClr val="tx1"/>
          </a:fontRef>
        </p:style>
      </p:cxnSp>
      <p:cxnSp>
        <p:nvCxnSpPr>
          <p:cNvPr id="41" name="Straight Connector 40"/>
          <p:cNvCxnSpPr>
            <a:stCxn id="37" idx="0"/>
            <a:endCxn id="21" idx="2"/>
          </p:cNvCxnSpPr>
          <p:nvPr/>
        </p:nvCxnSpPr>
        <p:spPr>
          <a:xfrm flipV="1">
            <a:off x="5981700" y="2848967"/>
            <a:ext cx="0" cy="199033"/>
          </a:xfrm>
          <a:prstGeom prst="line">
            <a:avLst/>
          </a:prstGeom>
        </p:spPr>
        <p:style>
          <a:lnRef idx="3">
            <a:schemeClr val="dk1"/>
          </a:lnRef>
          <a:fillRef idx="0">
            <a:schemeClr val="dk1"/>
          </a:fillRef>
          <a:effectRef idx="2">
            <a:schemeClr val="dk1"/>
          </a:effectRef>
          <a:fontRef idx="minor">
            <a:schemeClr val="tx1"/>
          </a:fontRef>
        </p:style>
      </p:cxnSp>
      <p:sp>
        <p:nvSpPr>
          <p:cNvPr id="2" name="TextBox 1"/>
          <p:cNvSpPr txBox="1"/>
          <p:nvPr/>
        </p:nvSpPr>
        <p:spPr>
          <a:xfrm>
            <a:off x="7239000" y="304800"/>
            <a:ext cx="1632178" cy="646331"/>
          </a:xfrm>
          <a:prstGeom prst="rect">
            <a:avLst/>
          </a:prstGeom>
          <a:noFill/>
        </p:spPr>
        <p:txBody>
          <a:bodyPr wrap="none" rtlCol="0">
            <a:spAutoFit/>
          </a:bodyPr>
          <a:lstStyle/>
          <a:p>
            <a:r>
              <a:rPr lang="en-US" i="1" dirty="0"/>
              <a:t>This is my</a:t>
            </a:r>
            <a:br>
              <a:rPr lang="en-US" i="1" dirty="0"/>
            </a:br>
            <a:r>
              <a:rPr lang="en-US" i="1" dirty="0"/>
              <a:t>class diagram…</a:t>
            </a:r>
          </a:p>
        </p:txBody>
      </p:sp>
    </p:spTree>
    <p:extLst>
      <p:ext uri="{BB962C8B-B14F-4D97-AF65-F5344CB8AC3E}">
        <p14:creationId xmlns:p14="http://schemas.microsoft.com/office/powerpoint/2010/main" val="486758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 proposed </a:t>
            </a:r>
            <a:r>
              <a:rPr lang="en-US" i="1" dirty="0"/>
              <a:t>UML class diagram</a:t>
            </a:r>
          </a:p>
        </p:txBody>
      </p:sp>
      <p:sp>
        <p:nvSpPr>
          <p:cNvPr id="3" name="Content Placeholder 2"/>
          <p:cNvSpPr>
            <a:spLocks noGrp="1"/>
          </p:cNvSpPr>
          <p:nvPr>
            <p:ph sz="half" idx="1"/>
          </p:nvPr>
        </p:nvSpPr>
        <p:spPr>
          <a:xfrm>
            <a:off x="457200" y="1874837"/>
            <a:ext cx="3733800" cy="4525963"/>
          </a:xfrm>
        </p:spPr>
        <p:txBody>
          <a:bodyPr>
            <a:normAutofit/>
          </a:bodyPr>
          <a:lstStyle/>
          <a:p>
            <a:r>
              <a:rPr lang="en-US" sz="1800" dirty="0"/>
              <a:t>To </a:t>
            </a:r>
            <a:r>
              <a:rPr lang="en-US" sz="1800" i="1" dirty="0"/>
              <a:t>draw </a:t>
            </a:r>
            <a:r>
              <a:rPr lang="en-US" sz="1800" dirty="0"/>
              <a:t>it with </a:t>
            </a:r>
            <a:r>
              <a:rPr lang="en-US" sz="1800" b="1" dirty="0"/>
              <a:t>yuml.me </a:t>
            </a:r>
            <a:r>
              <a:rPr lang="en-US" sz="1800" dirty="0">
                <a:hlinkClick r:id="rId2"/>
              </a:rPr>
              <a:t>https://yuml.me/diagram/scruffy/class/draw</a:t>
            </a:r>
            <a:r>
              <a:rPr lang="en-US" sz="1800" dirty="0"/>
              <a:t> </a:t>
            </a:r>
          </a:p>
          <a:p>
            <a:endParaRPr lang="en-US" sz="1800" dirty="0"/>
          </a:p>
          <a:p>
            <a:r>
              <a:rPr lang="en-US" sz="1800" b="1" dirty="0"/>
              <a:t>Open </a:t>
            </a:r>
            <a:r>
              <a:rPr lang="en-US" sz="1800" dirty="0"/>
              <a:t>the </a:t>
            </a:r>
            <a:r>
              <a:rPr lang="en-US" sz="1800" dirty="0">
                <a:solidFill>
                  <a:srgbClr val="0070C0"/>
                </a:solidFill>
              </a:rPr>
              <a:t>code\</a:t>
            </a:r>
            <a:r>
              <a:rPr lang="en-US" sz="1800" dirty="0" err="1">
                <a:solidFill>
                  <a:srgbClr val="0070C0"/>
                </a:solidFill>
              </a:rPr>
              <a:t>tvshow</a:t>
            </a:r>
            <a:r>
              <a:rPr lang="en-US" sz="1800" dirty="0">
                <a:solidFill>
                  <a:srgbClr val="0070C0"/>
                </a:solidFill>
              </a:rPr>
              <a:t>\UML diagram.txt </a:t>
            </a:r>
            <a:r>
              <a:rPr lang="en-US" sz="1800" dirty="0"/>
              <a:t>file, copy the text into the </a:t>
            </a:r>
            <a:r>
              <a:rPr lang="en-US" sz="1800" b="1" dirty="0"/>
              <a:t>yuml.me </a:t>
            </a:r>
            <a:r>
              <a:rPr lang="en-US" sz="1800" dirty="0"/>
              <a:t>page and see the result…</a:t>
            </a:r>
          </a:p>
        </p:txBody>
      </p:sp>
      <p:pic>
        <p:nvPicPr>
          <p:cNvPr id="9" name="Picture 2" descr="https://yuml.me/00470b28.pn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810000" y="1143000"/>
            <a:ext cx="4851870" cy="5805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583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r>
              <a:rPr lang="en-US" dirty="0"/>
              <a:t>And now…</a:t>
            </a:r>
          </a:p>
        </p:txBody>
      </p:sp>
    </p:spTree>
    <p:extLst>
      <p:ext uri="{BB962C8B-B14F-4D97-AF65-F5344CB8AC3E}">
        <p14:creationId xmlns:p14="http://schemas.microsoft.com/office/powerpoint/2010/main" val="1961517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da-DK" b="1" dirty="0"/>
              <a:t>Write classes </a:t>
            </a:r>
            <a:r>
              <a:rPr lang="da-DK" dirty="0"/>
              <a:t>in JavaScript</a:t>
            </a:r>
          </a:p>
        </p:txBody>
      </p:sp>
      <p:sp>
        <p:nvSpPr>
          <p:cNvPr id="3" name="Content Placeholder 2"/>
          <p:cNvSpPr>
            <a:spLocks noGrp="1"/>
          </p:cNvSpPr>
          <p:nvPr>
            <p:ph idx="1"/>
          </p:nvPr>
        </p:nvSpPr>
        <p:spPr>
          <a:xfrm>
            <a:off x="457200" y="1295400"/>
            <a:ext cx="8229600" cy="5410200"/>
          </a:xfrm>
        </p:spPr>
        <p:txBody>
          <a:bodyPr>
            <a:normAutofit fontScale="70000" lnSpcReduction="20000"/>
          </a:bodyPr>
          <a:lstStyle/>
          <a:p>
            <a:pPr marL="0" indent="0">
              <a:buNone/>
            </a:pPr>
            <a:r>
              <a:rPr lang="da-DK" b="1" dirty="0"/>
              <a:t>From UML to </a:t>
            </a:r>
            <a:r>
              <a:rPr lang="da-DK" b="1" dirty="0" err="1"/>
              <a:t>code</a:t>
            </a:r>
            <a:r>
              <a:rPr lang="da-DK" b="1" dirty="0"/>
              <a:t>:</a:t>
            </a:r>
          </a:p>
          <a:p>
            <a:r>
              <a:rPr lang="da-DK" dirty="0"/>
              <a:t>Declare all classes in the UML diagram -&gt; </a:t>
            </a:r>
            <a:r>
              <a:rPr lang="da-DK" b="1" dirty="0"/>
              <a:t>e.g. the Episode class</a:t>
            </a:r>
            <a:br>
              <a:rPr lang="da-DK" b="1" dirty="0"/>
            </a:br>
            <a:r>
              <a:rPr lang="da-DK" dirty="0"/>
              <a:t>Then we can instantiate objects in the </a:t>
            </a:r>
            <a:r>
              <a:rPr lang="da-DK" i="1" dirty="0"/>
              <a:t>main</a:t>
            </a:r>
          </a:p>
          <a:p>
            <a:r>
              <a:rPr lang="da-DK" dirty="0"/>
              <a:t>Attributes:</a:t>
            </a:r>
          </a:p>
          <a:p>
            <a:pPr lvl="1"/>
            <a:r>
              <a:rPr lang="da-DK" dirty="0"/>
              <a:t>we will </a:t>
            </a:r>
            <a:r>
              <a:rPr lang="da-DK" b="1" dirty="0"/>
              <a:t>not try </a:t>
            </a:r>
            <a:r>
              <a:rPr lang="da-DK" dirty="0"/>
              <a:t>to implement </a:t>
            </a:r>
            <a:r>
              <a:rPr lang="da-DK" b="1" dirty="0"/>
              <a:t>private attributes </a:t>
            </a:r>
            <a:r>
              <a:rPr lang="da-DK" dirty="0"/>
              <a:t>in Javascript.</a:t>
            </a:r>
            <a:br>
              <a:rPr lang="da-DK" dirty="0"/>
            </a:br>
            <a:r>
              <a:rPr lang="da-DK" b="1" dirty="0"/>
              <a:t>Instead </a:t>
            </a:r>
            <a:r>
              <a:rPr lang="da-DK" dirty="0"/>
              <a:t>we can use a </a:t>
            </a:r>
            <a:r>
              <a:rPr lang="da-DK" b="1" dirty="0"/>
              <a:t>convention</a:t>
            </a:r>
            <a:r>
              <a:rPr lang="da-DK" dirty="0"/>
              <a:t>: any attribute who’s name starts with an</a:t>
            </a:r>
            <a:r>
              <a:rPr lang="da-DK" b="1" dirty="0"/>
              <a:t> _ symbol, </a:t>
            </a:r>
            <a:r>
              <a:rPr lang="da-DK" dirty="0"/>
              <a:t>should be </a:t>
            </a:r>
            <a:r>
              <a:rPr lang="da-DK" b="1" dirty="0"/>
              <a:t>treated as private </a:t>
            </a:r>
            <a:r>
              <a:rPr lang="da-DK" dirty="0"/>
              <a:t>by other programmers</a:t>
            </a:r>
          </a:p>
          <a:p>
            <a:pPr lvl="1"/>
            <a:r>
              <a:rPr lang="da-DK" dirty="0"/>
              <a:t>attributes of </a:t>
            </a:r>
            <a:r>
              <a:rPr lang="da-DK" b="1" dirty="0"/>
              <a:t>primitive types </a:t>
            </a:r>
            <a:r>
              <a:rPr lang="da-DK" dirty="0"/>
              <a:t>-&gt; </a:t>
            </a:r>
            <a:r>
              <a:rPr lang="da-DK" i="1" dirty="0"/>
              <a:t>sequence number is an int</a:t>
            </a:r>
          </a:p>
          <a:p>
            <a:pPr lvl="1"/>
            <a:r>
              <a:rPr lang="da-DK" dirty="0"/>
              <a:t>attributes </a:t>
            </a:r>
            <a:r>
              <a:rPr lang="da-DK" b="1" dirty="0"/>
              <a:t>can be objects too </a:t>
            </a:r>
            <a:r>
              <a:rPr lang="da-DK" dirty="0"/>
              <a:t>-&gt; duration is a </a:t>
            </a:r>
            <a:r>
              <a:rPr lang="da-DK" b="1" dirty="0"/>
              <a:t>Time </a:t>
            </a:r>
            <a:r>
              <a:rPr lang="da-DK" dirty="0"/>
              <a:t>object -&gt; let’s create the class Time! </a:t>
            </a:r>
            <a:r>
              <a:rPr lang="da-DK" u="sng" dirty="0"/>
              <a:t>Also</a:t>
            </a:r>
            <a:r>
              <a:rPr lang="da-DK" dirty="0"/>
              <a:t>: a Season </a:t>
            </a:r>
            <a:r>
              <a:rPr lang="da-DK" b="1" dirty="0"/>
              <a:t>has a list</a:t>
            </a:r>
            <a:r>
              <a:rPr lang="da-DK" dirty="0"/>
              <a:t> of Episodes...</a:t>
            </a:r>
          </a:p>
          <a:p>
            <a:r>
              <a:rPr lang="da-DK" dirty="0"/>
              <a:t>Methods: </a:t>
            </a:r>
          </a:p>
          <a:p>
            <a:pPr lvl="1"/>
            <a:r>
              <a:rPr lang="da-DK" dirty="0"/>
              <a:t>to change an object, AKA </a:t>
            </a:r>
            <a:r>
              <a:rPr lang="da-DK" b="1" dirty="0"/>
              <a:t>modifiers</a:t>
            </a:r>
            <a:r>
              <a:rPr lang="da-DK" dirty="0"/>
              <a:t> -&gt; </a:t>
            </a:r>
            <a:r>
              <a:rPr lang="da-DK" i="1" dirty="0"/>
              <a:t>increment</a:t>
            </a:r>
            <a:r>
              <a:rPr lang="da-DK" dirty="0"/>
              <a:t> a Time-object of a number of minutes</a:t>
            </a:r>
          </a:p>
          <a:p>
            <a:pPr lvl="1"/>
            <a:r>
              <a:rPr lang="da-DK" dirty="0"/>
              <a:t>to </a:t>
            </a:r>
            <a:r>
              <a:rPr lang="da-DK" b="1" dirty="0"/>
              <a:t>compute </a:t>
            </a:r>
            <a:r>
              <a:rPr lang="da-DK" dirty="0"/>
              <a:t>upon an object -&gt;  </a:t>
            </a:r>
            <a:r>
              <a:rPr lang="da-DK" i="1" dirty="0"/>
              <a:t>add</a:t>
            </a:r>
            <a:r>
              <a:rPr lang="da-DK" dirty="0"/>
              <a:t> Time-objects</a:t>
            </a:r>
          </a:p>
          <a:p>
            <a:pPr lvl="1"/>
            <a:r>
              <a:rPr lang="da-DK" dirty="0"/>
              <a:t>create the class Pilot, subclass of Episode </a:t>
            </a:r>
            <a:br>
              <a:rPr lang="da-DK" dirty="0"/>
            </a:br>
            <a:r>
              <a:rPr lang="da-DK" dirty="0"/>
              <a:t>-&gt; Pilot class inherits everything, but it </a:t>
            </a:r>
            <a:r>
              <a:rPr lang="da-DK" b="1" dirty="0"/>
              <a:t>overrides </a:t>
            </a:r>
            <a:r>
              <a:rPr lang="da-DK" dirty="0"/>
              <a:t>the</a:t>
            </a:r>
            <a:r>
              <a:rPr lang="da-DK" b="1" dirty="0"/>
              <a:t> </a:t>
            </a:r>
            <a:r>
              <a:rPr lang="da-DK" i="1" dirty="0"/>
              <a:t>describe </a:t>
            </a:r>
            <a:r>
              <a:rPr lang="da-DK" dirty="0"/>
              <a:t>method</a:t>
            </a:r>
          </a:p>
          <a:p>
            <a:r>
              <a:rPr lang="da-DK" i="1" u="sng" dirty="0"/>
              <a:t>Typical</a:t>
            </a:r>
            <a:r>
              <a:rPr lang="da-DK" dirty="0"/>
              <a:t> methods: e.g. </a:t>
            </a:r>
            <a:r>
              <a:rPr lang="da-DK" b="1" dirty="0"/>
              <a:t>toString</a:t>
            </a:r>
            <a:r>
              <a:rPr lang="da-DK" dirty="0"/>
              <a:t> and </a:t>
            </a:r>
            <a:r>
              <a:rPr lang="da-DK" b="1" dirty="0"/>
              <a:t>isEqual</a:t>
            </a:r>
            <a:endParaRPr lang="da-DK" b="1" dirty="0">
              <a:solidFill>
                <a:schemeClr val="accent6">
                  <a:lumMod val="75000"/>
                </a:schemeClr>
              </a:solidFill>
            </a:endParaRPr>
          </a:p>
        </p:txBody>
      </p:sp>
      <p:sp>
        <p:nvSpPr>
          <p:cNvPr id="5" name="TextBox 4"/>
          <p:cNvSpPr txBox="1"/>
          <p:nvPr/>
        </p:nvSpPr>
        <p:spPr>
          <a:xfrm>
            <a:off x="533400" y="819090"/>
            <a:ext cx="4322402" cy="400110"/>
          </a:xfrm>
          <a:prstGeom prst="rect">
            <a:avLst/>
          </a:prstGeom>
          <a:noFill/>
        </p:spPr>
        <p:txBody>
          <a:bodyPr wrap="none" rtlCol="0">
            <a:spAutoFit/>
          </a:bodyPr>
          <a:lstStyle/>
          <a:p>
            <a:r>
              <a:rPr lang="da-DK" sz="2000" b="1" dirty="0">
                <a:solidFill>
                  <a:srgbClr val="FF0000"/>
                </a:solidFill>
              </a:rPr>
              <a:t>Look in file </a:t>
            </a:r>
            <a:r>
              <a:rPr lang="da-DK" sz="2000" dirty="0">
                <a:solidFill>
                  <a:srgbClr val="0070C0"/>
                </a:solidFill>
              </a:rPr>
              <a:t>code\tvseries\tvseries_v1.js</a:t>
            </a:r>
            <a:endParaRPr lang="da-DK" sz="1600" dirty="0">
              <a:solidFill>
                <a:srgbClr val="0070C0"/>
              </a:solidFill>
            </a:endParaRPr>
          </a:p>
        </p:txBody>
      </p:sp>
    </p:spTree>
    <p:extLst>
      <p:ext uri="{BB962C8B-B14F-4D97-AF65-F5344CB8AC3E}">
        <p14:creationId xmlns:p14="http://schemas.microsoft.com/office/powerpoint/2010/main" val="1693278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OOP in </a:t>
            </a:r>
            <a:r>
              <a:rPr lang="en-US" dirty="0" err="1"/>
              <a:t>Javascript</a:t>
            </a:r>
            <a:endParaRPr lang="en-US" dirty="0"/>
          </a:p>
        </p:txBody>
      </p:sp>
      <p:sp>
        <p:nvSpPr>
          <p:cNvPr id="3" name="Content Placeholder 2"/>
          <p:cNvSpPr>
            <a:spLocks noGrp="1"/>
          </p:cNvSpPr>
          <p:nvPr>
            <p:ph idx="1"/>
          </p:nvPr>
        </p:nvSpPr>
        <p:spPr/>
        <p:txBody>
          <a:bodyPr>
            <a:normAutofit/>
          </a:bodyPr>
          <a:lstStyle/>
          <a:p>
            <a:r>
              <a:rPr lang="en-US" sz="2400" dirty="0"/>
              <a:t>The </a:t>
            </a:r>
            <a:r>
              <a:rPr lang="en-US" sz="2400" i="1" dirty="0"/>
              <a:t>class</a:t>
            </a:r>
            <a:r>
              <a:rPr lang="en-US" sz="2400" dirty="0"/>
              <a:t> keyword (see </a:t>
            </a:r>
            <a:r>
              <a:rPr lang="en-US" sz="2400" dirty="0" err="1">
                <a:hlinkClick r:id="rId2"/>
              </a:rPr>
              <a:t>EloquentJavascript</a:t>
            </a:r>
            <a:r>
              <a:rPr lang="en-US" sz="2400" dirty="0">
                <a:hlinkClick r:id="rId2"/>
              </a:rPr>
              <a:t> chapter 6</a:t>
            </a:r>
            <a:r>
              <a:rPr lang="en-US" sz="2400" dirty="0"/>
              <a:t>)</a:t>
            </a:r>
          </a:p>
          <a:p>
            <a:endParaRPr lang="en-US" sz="2400" i="1" dirty="0"/>
          </a:p>
          <a:p>
            <a:r>
              <a:rPr lang="en-US" sz="2400" i="1" dirty="0"/>
              <a:t>(Extra material: </a:t>
            </a:r>
            <a:r>
              <a:rPr lang="en-US" sz="2400" b="1" dirty="0"/>
              <a:t>ES6 Crash Course </a:t>
            </a:r>
            <a:r>
              <a:rPr lang="en-US" sz="2400" i="1" dirty="0"/>
              <a:t> </a:t>
            </a:r>
            <a:r>
              <a:rPr lang="en-US" sz="2400" i="1" dirty="0">
                <a:hlinkClick r:id="rId3"/>
              </a:rPr>
              <a:t>https://www.youtube.com/watch?v=NQMhuolQPtU</a:t>
            </a:r>
            <a:r>
              <a:rPr lang="en-US" sz="2400" i="1" dirty="0"/>
              <a:t> </a:t>
            </a:r>
            <a:br>
              <a:rPr lang="en-US" sz="2400" i="1" dirty="0"/>
            </a:br>
            <a:r>
              <a:rPr lang="en-US" sz="2400" i="1" dirty="0"/>
              <a:t>it is a bit much, but a good reference if you need some ES6 refresher)</a:t>
            </a:r>
          </a:p>
        </p:txBody>
      </p:sp>
    </p:spTree>
    <p:extLst>
      <p:ext uri="{BB962C8B-B14F-4D97-AF65-F5344CB8AC3E}">
        <p14:creationId xmlns:p14="http://schemas.microsoft.com/office/powerpoint/2010/main" val="1479980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a-DK" b="1" dirty="0"/>
              <a:t>Relationships</a:t>
            </a:r>
            <a:r>
              <a:rPr lang="da-DK" dirty="0"/>
              <a:t> among classes, </a:t>
            </a:r>
            <a:br>
              <a:rPr lang="da-DK" dirty="0"/>
            </a:br>
            <a:r>
              <a:rPr lang="da-DK" dirty="0"/>
              <a:t>and among objects</a:t>
            </a:r>
          </a:p>
        </p:txBody>
      </p:sp>
      <p:sp>
        <p:nvSpPr>
          <p:cNvPr id="3" name="Content Placeholder 2"/>
          <p:cNvSpPr>
            <a:spLocks noGrp="1"/>
          </p:cNvSpPr>
          <p:nvPr>
            <p:ph idx="1"/>
          </p:nvPr>
        </p:nvSpPr>
        <p:spPr>
          <a:xfrm>
            <a:off x="228600" y="1600200"/>
            <a:ext cx="8610600" cy="4876800"/>
          </a:xfrm>
        </p:spPr>
        <p:txBody>
          <a:bodyPr>
            <a:normAutofit/>
          </a:bodyPr>
          <a:lstStyle/>
          <a:p>
            <a:r>
              <a:rPr lang="da-DK" sz="2400" b="1" dirty="0"/>
              <a:t>IS-A</a:t>
            </a:r>
            <a:r>
              <a:rPr lang="da-DK" sz="2400" dirty="0"/>
              <a:t>	-&gt; superclass/subclass. </a:t>
            </a:r>
            <a:r>
              <a:rPr lang="da-DK" sz="2400" b="1" dirty="0"/>
              <a:t>Think like this: </a:t>
            </a:r>
            <a:r>
              <a:rPr lang="da-DK" sz="2400" dirty="0"/>
              <a:t>”a Dog is also an Animal”, so wherever we can use an Animal object, we can subsitute with a Dog object and the program will still make sense!</a:t>
            </a:r>
          </a:p>
          <a:p>
            <a:r>
              <a:rPr lang="da-DK" sz="2400" b="1" dirty="0"/>
              <a:t>HAS-A </a:t>
            </a:r>
            <a:r>
              <a:rPr lang="da-DK" sz="2400" dirty="0"/>
              <a:t>tells us how objects will be composed together at run-time</a:t>
            </a:r>
          </a:p>
          <a:p>
            <a:pPr lvl="1"/>
            <a:r>
              <a:rPr lang="da-DK" sz="2400" dirty="0"/>
              <a:t>use </a:t>
            </a:r>
            <a:r>
              <a:rPr lang="da-DK" sz="2400" b="1" dirty="0"/>
              <a:t>cardinality </a:t>
            </a:r>
            <a:r>
              <a:rPr lang="da-DK" sz="2400" dirty="0"/>
              <a:t>to decide how to implement </a:t>
            </a:r>
            <a:r>
              <a:rPr lang="da-DK" sz="2400" i="1" dirty="0"/>
              <a:t>HAS-A relations</a:t>
            </a:r>
            <a:r>
              <a:rPr lang="da-DK" sz="2400" dirty="0"/>
              <a:t>:</a:t>
            </a:r>
          </a:p>
          <a:p>
            <a:pPr lvl="2"/>
            <a:r>
              <a:rPr lang="da-DK" sz="2000" dirty="0"/>
              <a:t>1 to 1			-&gt; an object of class B in class A, ”A has a B”</a:t>
            </a:r>
          </a:p>
          <a:p>
            <a:pPr lvl="2"/>
            <a:r>
              <a:rPr lang="da-DK" sz="2000" dirty="0"/>
              <a:t>1 to many    AKA    1 to *	-&gt; array of objects of class B in class A, </a:t>
            </a:r>
            <a:br>
              <a:rPr lang="da-DK" sz="2000" dirty="0"/>
            </a:br>
            <a:r>
              <a:rPr lang="da-DK" sz="2000" dirty="0"/>
              <a:t>                                                        ”A has many Bs”</a:t>
            </a:r>
          </a:p>
          <a:p>
            <a:pPr lvl="2"/>
            <a:r>
              <a:rPr lang="da-DK" sz="2000" dirty="0"/>
              <a:t>* to *   			-&gt; difficult to represent :&gt; </a:t>
            </a:r>
          </a:p>
          <a:p>
            <a:pPr marL="0" indent="0">
              <a:buNone/>
            </a:pPr>
            <a:endParaRPr lang="da-DK" sz="2800" dirty="0">
              <a:solidFill>
                <a:srgbClr val="FF0000"/>
              </a:solidFill>
            </a:endParaRPr>
          </a:p>
        </p:txBody>
      </p:sp>
    </p:spTree>
    <p:extLst>
      <p:ext uri="{BB962C8B-B14F-4D97-AF65-F5344CB8AC3E}">
        <p14:creationId xmlns:p14="http://schemas.microsoft.com/office/powerpoint/2010/main" val="1902245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b="1" dirty="0"/>
              <a:t>Use</a:t>
            </a:r>
            <a:r>
              <a:rPr lang="da-DK" dirty="0"/>
              <a:t> our classes</a:t>
            </a:r>
            <a:endParaRPr lang="en-US" dirty="0"/>
          </a:p>
        </p:txBody>
      </p:sp>
      <p:sp>
        <p:nvSpPr>
          <p:cNvPr id="3" name="Content Placeholder 2"/>
          <p:cNvSpPr>
            <a:spLocks noGrp="1"/>
          </p:cNvSpPr>
          <p:nvPr>
            <p:ph idx="1"/>
          </p:nvPr>
        </p:nvSpPr>
        <p:spPr/>
        <p:txBody>
          <a:bodyPr>
            <a:normAutofit/>
          </a:bodyPr>
          <a:lstStyle/>
          <a:p>
            <a:r>
              <a:rPr lang="da-DK" sz="2800" b="1" dirty="0">
                <a:solidFill>
                  <a:srgbClr val="FF0000"/>
                </a:solidFill>
              </a:rPr>
              <a:t>To see how I would like to use my classes, </a:t>
            </a:r>
            <a:br>
              <a:rPr lang="da-DK" sz="2800" b="1" dirty="0">
                <a:solidFill>
                  <a:srgbClr val="FF0000"/>
                </a:solidFill>
              </a:rPr>
            </a:br>
            <a:r>
              <a:rPr lang="da-DK" sz="2800" b="1" dirty="0">
                <a:solidFill>
                  <a:srgbClr val="FF0000"/>
                </a:solidFill>
              </a:rPr>
              <a:t>look in file </a:t>
            </a:r>
            <a:r>
              <a:rPr lang="da-DK" sz="2800" dirty="0">
                <a:solidFill>
                  <a:srgbClr val="0070C0"/>
                </a:solidFill>
              </a:rPr>
              <a:t>code\tvseries\tvseries_v0.js</a:t>
            </a:r>
          </a:p>
          <a:p>
            <a:endParaRPr lang="da-DK" sz="2800" dirty="0">
              <a:solidFill>
                <a:srgbClr val="0070C0"/>
              </a:solidFill>
            </a:endParaRPr>
          </a:p>
          <a:p>
            <a:r>
              <a:rPr lang="da-DK" sz="2800" dirty="0">
                <a:solidFill>
                  <a:srgbClr val="FF0000"/>
                </a:solidFill>
              </a:rPr>
              <a:t>Run:</a:t>
            </a:r>
            <a:r>
              <a:rPr lang="da-DK" sz="2800" dirty="0">
                <a:solidFill>
                  <a:srgbClr val="0070C0"/>
                </a:solidFill>
              </a:rPr>
              <a:t> </a:t>
            </a:r>
            <a:r>
              <a:rPr lang="da-DK" sz="2800" b="1" dirty="0">
                <a:solidFill>
                  <a:srgbClr val="0070C0"/>
                </a:solidFill>
              </a:rPr>
              <a:t>node </a:t>
            </a:r>
            <a:r>
              <a:rPr lang="da-DK" sz="2800" i="1" dirty="0">
                <a:solidFill>
                  <a:srgbClr val="0070C0"/>
                </a:solidFill>
              </a:rPr>
              <a:t>tvseries_v1.js</a:t>
            </a:r>
          </a:p>
          <a:p>
            <a:r>
              <a:rPr lang="da-DK" sz="2800" dirty="0">
                <a:solidFill>
                  <a:srgbClr val="FF0000"/>
                </a:solidFill>
              </a:rPr>
              <a:t>Then: </a:t>
            </a:r>
            <a:r>
              <a:rPr lang="da-DK" sz="2800" dirty="0">
                <a:solidFill>
                  <a:srgbClr val="0070C0"/>
                </a:solidFill>
              </a:rPr>
              <a:t>...v1_1 </a:t>
            </a:r>
            <a:r>
              <a:rPr lang="da-DK" sz="2800" dirty="0">
                <a:solidFill>
                  <a:srgbClr val="FF0000"/>
                </a:solidFill>
              </a:rPr>
              <a:t>,</a:t>
            </a:r>
            <a:r>
              <a:rPr lang="da-DK" sz="2800" dirty="0">
                <a:solidFill>
                  <a:srgbClr val="0070C0"/>
                </a:solidFill>
              </a:rPr>
              <a:t> ...v1_2 </a:t>
            </a:r>
            <a:r>
              <a:rPr lang="da-DK" sz="2800" dirty="0">
                <a:solidFill>
                  <a:srgbClr val="FF0000"/>
                </a:solidFill>
              </a:rPr>
              <a:t>and </a:t>
            </a:r>
            <a:r>
              <a:rPr lang="da-DK" sz="2800" dirty="0">
                <a:solidFill>
                  <a:srgbClr val="0070C0"/>
                </a:solidFill>
              </a:rPr>
              <a:t>node tvseries_v1_3.js</a:t>
            </a:r>
          </a:p>
          <a:p>
            <a:endParaRPr lang="da-DK" sz="2800" dirty="0">
              <a:solidFill>
                <a:srgbClr val="0070C0"/>
              </a:solidFill>
            </a:endParaRPr>
          </a:p>
          <a:p>
            <a:r>
              <a:rPr lang="da-DK" sz="2800" dirty="0"/>
              <a:t>Note the use of </a:t>
            </a:r>
            <a:r>
              <a:rPr lang="da-DK" sz="2800" b="1" dirty="0"/>
              <a:t>assertions</a:t>
            </a:r>
            <a:r>
              <a:rPr lang="da-DK" sz="2800" dirty="0"/>
              <a:t> to check that the types of the attributes are correct! ;)</a:t>
            </a:r>
          </a:p>
          <a:p>
            <a:endParaRPr lang="da-DK" sz="2800" dirty="0">
              <a:solidFill>
                <a:srgbClr val="FF0000"/>
              </a:solidFill>
            </a:endParaRPr>
          </a:p>
        </p:txBody>
      </p:sp>
    </p:spTree>
    <p:extLst>
      <p:ext uri="{BB962C8B-B14F-4D97-AF65-F5344CB8AC3E}">
        <p14:creationId xmlns:p14="http://schemas.microsoft.com/office/powerpoint/2010/main" val="1970526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a-DK" dirty="0"/>
              <a:t>And now: let’s run the </a:t>
            </a:r>
            <a:r>
              <a:rPr lang="da-DK" b="1" dirty="0"/>
              <a:t>complete code</a:t>
            </a:r>
            <a:endParaRPr lang="en-US" b="1" dirty="0"/>
          </a:p>
        </p:txBody>
      </p:sp>
      <p:sp>
        <p:nvSpPr>
          <p:cNvPr id="3" name="Content Placeholder 2"/>
          <p:cNvSpPr>
            <a:spLocks noGrp="1"/>
          </p:cNvSpPr>
          <p:nvPr>
            <p:ph idx="1"/>
          </p:nvPr>
        </p:nvSpPr>
        <p:spPr/>
        <p:txBody>
          <a:bodyPr>
            <a:normAutofit/>
          </a:bodyPr>
          <a:lstStyle/>
          <a:p>
            <a:r>
              <a:rPr lang="da-DK" sz="2800" b="1" dirty="0">
                <a:solidFill>
                  <a:srgbClr val="FF0000"/>
                </a:solidFill>
              </a:rPr>
              <a:t>From folder </a:t>
            </a:r>
            <a:r>
              <a:rPr lang="da-DK" sz="2800" dirty="0">
                <a:solidFill>
                  <a:srgbClr val="0070C0"/>
                </a:solidFill>
              </a:rPr>
              <a:t>code\tvseries</a:t>
            </a:r>
          </a:p>
          <a:p>
            <a:r>
              <a:rPr lang="da-DK" sz="2800" b="1" dirty="0">
                <a:solidFill>
                  <a:srgbClr val="FF0000"/>
                </a:solidFill>
              </a:rPr>
              <a:t>Run:</a:t>
            </a:r>
            <a:r>
              <a:rPr lang="da-DK" sz="2800" b="1" dirty="0">
                <a:solidFill>
                  <a:srgbClr val="0070C0"/>
                </a:solidFill>
              </a:rPr>
              <a:t> node </a:t>
            </a:r>
            <a:r>
              <a:rPr lang="da-DK" sz="2800" i="1" dirty="0">
                <a:solidFill>
                  <a:srgbClr val="0070C0"/>
                </a:solidFill>
              </a:rPr>
              <a:t>tvseries_v2.js</a:t>
            </a:r>
          </a:p>
          <a:p>
            <a:r>
              <a:rPr lang="da-DK" sz="2800" dirty="0">
                <a:solidFill>
                  <a:srgbClr val="FF0000"/>
                </a:solidFill>
              </a:rPr>
              <a:t>Then </a:t>
            </a:r>
            <a:r>
              <a:rPr lang="da-DK" sz="2800" b="1" dirty="0">
                <a:solidFill>
                  <a:srgbClr val="FF0000"/>
                </a:solidFill>
              </a:rPr>
              <a:t>check out</a:t>
            </a:r>
            <a:r>
              <a:rPr lang="da-DK" sz="2800" dirty="0">
                <a:solidFill>
                  <a:srgbClr val="FF0000"/>
                </a:solidFill>
              </a:rPr>
              <a:t> the code ...</a:t>
            </a:r>
          </a:p>
          <a:p>
            <a:endParaRPr lang="da-DK" sz="2800" dirty="0">
              <a:solidFill>
                <a:srgbClr val="FF0000"/>
              </a:solidFill>
            </a:endParaRPr>
          </a:p>
          <a:p>
            <a:pPr marL="514350" indent="-514350">
              <a:buFont typeface="+mj-lt"/>
              <a:buAutoNum type="arabicPeriod"/>
            </a:pPr>
            <a:r>
              <a:rPr lang="da-DK" sz="2800" dirty="0">
                <a:solidFill>
                  <a:srgbClr val="FF0000"/>
                </a:solidFill>
              </a:rPr>
              <a:t>What happens when you call </a:t>
            </a:r>
            <a:r>
              <a:rPr lang="da-DK" sz="2800" b="1" dirty="0">
                <a:solidFill>
                  <a:srgbClr val="FF0000"/>
                </a:solidFill>
              </a:rPr>
              <a:t>show1.calculateTotal() </a:t>
            </a:r>
            <a:r>
              <a:rPr lang="da-DK" sz="2800" dirty="0">
                <a:solidFill>
                  <a:srgbClr val="FF0000"/>
                </a:solidFill>
              </a:rPr>
              <a:t>?</a:t>
            </a:r>
          </a:p>
          <a:p>
            <a:pPr marL="514350" indent="-514350">
              <a:buFont typeface="+mj-lt"/>
              <a:buAutoNum type="arabicPeriod"/>
            </a:pPr>
            <a:endParaRPr lang="da-DK" sz="2800" dirty="0">
              <a:solidFill>
                <a:srgbClr val="FF0000"/>
              </a:solidFill>
            </a:endParaRPr>
          </a:p>
          <a:p>
            <a:pPr marL="514350" indent="-514350">
              <a:buFont typeface="+mj-lt"/>
              <a:buAutoNum type="arabicPeriod"/>
            </a:pPr>
            <a:r>
              <a:rPr lang="da-DK" sz="2800" dirty="0">
                <a:solidFill>
                  <a:srgbClr val="FF0000"/>
                </a:solidFill>
              </a:rPr>
              <a:t>Which </a:t>
            </a:r>
            <a:r>
              <a:rPr lang="da-DK" sz="2800" b="1" dirty="0">
                <a:solidFill>
                  <a:srgbClr val="FF0000"/>
                </a:solidFill>
              </a:rPr>
              <a:t>other methods </a:t>
            </a:r>
            <a:r>
              <a:rPr lang="da-DK" sz="2800" dirty="0">
                <a:solidFill>
                  <a:srgbClr val="FF0000"/>
                </a:solidFill>
              </a:rPr>
              <a:t>(and </a:t>
            </a:r>
            <a:r>
              <a:rPr lang="da-DK" sz="2800" b="1" dirty="0">
                <a:solidFill>
                  <a:srgbClr val="FF0000"/>
                </a:solidFill>
              </a:rPr>
              <a:t>which objects</a:t>
            </a:r>
            <a:r>
              <a:rPr lang="da-DK" sz="2800" dirty="0">
                <a:solidFill>
                  <a:srgbClr val="FF0000"/>
                </a:solidFill>
              </a:rPr>
              <a:t>) are used in this calculation?</a:t>
            </a:r>
          </a:p>
        </p:txBody>
      </p:sp>
    </p:spTree>
    <p:extLst>
      <p:ext uri="{BB962C8B-B14F-4D97-AF65-F5344CB8AC3E}">
        <p14:creationId xmlns:p14="http://schemas.microsoft.com/office/powerpoint/2010/main" val="3411688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00"/>
                </a:solidFill>
              </a:rPr>
              <a:t>Use the classes to </a:t>
            </a:r>
            <a:r>
              <a:rPr lang="en-US" b="1" dirty="0">
                <a:solidFill>
                  <a:srgbClr val="FF0000"/>
                </a:solidFill>
              </a:rPr>
              <a:t>define a show </a:t>
            </a:r>
            <a:br>
              <a:rPr lang="en-US" b="1" dirty="0">
                <a:solidFill>
                  <a:srgbClr val="FF0000"/>
                </a:solidFill>
              </a:rPr>
            </a:br>
            <a:r>
              <a:rPr lang="en-US" dirty="0">
                <a:solidFill>
                  <a:srgbClr val="FF0000"/>
                </a:solidFill>
              </a:rPr>
              <a:t>that you like…</a:t>
            </a:r>
          </a:p>
        </p:txBody>
      </p:sp>
      <p:sp>
        <p:nvSpPr>
          <p:cNvPr id="3" name="Content Placeholder 2"/>
          <p:cNvSpPr>
            <a:spLocks noGrp="1"/>
          </p:cNvSpPr>
          <p:nvPr>
            <p:ph idx="1"/>
          </p:nvPr>
        </p:nvSpPr>
        <p:spPr>
          <a:xfrm>
            <a:off x="457200" y="1447800"/>
            <a:ext cx="8229600" cy="5105400"/>
          </a:xfrm>
        </p:spPr>
        <p:txBody>
          <a:bodyPr>
            <a:normAutofit fontScale="85000" lnSpcReduction="20000"/>
          </a:bodyPr>
          <a:lstStyle/>
          <a:p>
            <a:pPr marL="0" indent="0">
              <a:buNone/>
            </a:pPr>
            <a:r>
              <a:rPr lang="en-US" sz="2400" dirty="0">
                <a:solidFill>
                  <a:srgbClr val="FF0000"/>
                </a:solidFill>
              </a:rPr>
              <a:t>Make a copy of the file </a:t>
            </a:r>
            <a:r>
              <a:rPr lang="da-DK" sz="2400" dirty="0">
                <a:solidFill>
                  <a:srgbClr val="0070C0"/>
                </a:solidFill>
              </a:rPr>
              <a:t>code\tvseries\</a:t>
            </a:r>
            <a:r>
              <a:rPr lang="da-DK" sz="2400" i="1" dirty="0">
                <a:solidFill>
                  <a:srgbClr val="0070C0"/>
                </a:solidFill>
              </a:rPr>
              <a:t>tvseries_v2.js</a:t>
            </a:r>
          </a:p>
          <a:p>
            <a:pPr marL="457200" indent="-457200">
              <a:buFont typeface="+mj-lt"/>
              <a:buAutoNum type="arabicPeriod"/>
            </a:pPr>
            <a:r>
              <a:rPr lang="en-US" sz="2400" dirty="0">
                <a:solidFill>
                  <a:srgbClr val="FF0000"/>
                </a:solidFill>
              </a:rPr>
              <a:t>Then </a:t>
            </a:r>
            <a:r>
              <a:rPr lang="en-US" sz="2400" b="1" dirty="0">
                <a:solidFill>
                  <a:srgbClr val="FF0000"/>
                </a:solidFill>
              </a:rPr>
              <a:t>change the code </a:t>
            </a:r>
            <a:r>
              <a:rPr lang="en-US" sz="2400" dirty="0">
                <a:solidFill>
                  <a:srgbClr val="FF0000"/>
                </a:solidFill>
              </a:rPr>
              <a:t>in the “main” part of the program, to define a different </a:t>
            </a:r>
            <a:r>
              <a:rPr lang="en-US" sz="2400" dirty="0" err="1">
                <a:solidFill>
                  <a:srgbClr val="FF0000"/>
                </a:solidFill>
              </a:rPr>
              <a:t>tv</a:t>
            </a:r>
            <a:r>
              <a:rPr lang="en-US" sz="2400" dirty="0">
                <a:solidFill>
                  <a:srgbClr val="FF0000"/>
                </a:solidFill>
              </a:rPr>
              <a:t> series of your liking, and test that the total time is calculated correctly. You should not need to touch the classes we implemented earlier! </a:t>
            </a:r>
          </a:p>
          <a:p>
            <a:pPr marL="457200" indent="-457200">
              <a:buFont typeface="+mj-lt"/>
              <a:buAutoNum type="arabicPeriod"/>
            </a:pPr>
            <a:r>
              <a:rPr lang="en-US" sz="2400" dirty="0">
                <a:solidFill>
                  <a:srgbClr val="FF0000"/>
                </a:solidFill>
              </a:rPr>
              <a:t>Now: </a:t>
            </a:r>
            <a:r>
              <a:rPr lang="en-US" sz="2400" b="1" dirty="0">
                <a:solidFill>
                  <a:srgbClr val="FF0000"/>
                </a:solidFill>
              </a:rPr>
              <a:t>try</a:t>
            </a:r>
            <a:r>
              <a:rPr lang="en-US" sz="2400" dirty="0">
                <a:solidFill>
                  <a:srgbClr val="FF0000"/>
                </a:solidFill>
              </a:rPr>
              <a:t> to </a:t>
            </a:r>
            <a:r>
              <a:rPr lang="en-US" sz="2400" i="1" dirty="0" err="1">
                <a:solidFill>
                  <a:srgbClr val="FF0000"/>
                </a:solidFill>
              </a:rPr>
              <a:t>JSON.stringify</a:t>
            </a:r>
            <a:r>
              <a:rPr lang="en-US" sz="2400" dirty="0">
                <a:solidFill>
                  <a:srgbClr val="FF0000"/>
                </a:solidFill>
              </a:rPr>
              <a:t> your </a:t>
            </a:r>
            <a:r>
              <a:rPr lang="en-US" sz="2400" dirty="0" err="1">
                <a:solidFill>
                  <a:srgbClr val="FF0000"/>
                </a:solidFill>
              </a:rPr>
              <a:t>TvShow</a:t>
            </a:r>
            <a:r>
              <a:rPr lang="en-US" sz="2400" dirty="0">
                <a:solidFill>
                  <a:srgbClr val="FF0000"/>
                </a:solidFill>
              </a:rPr>
              <a:t> object, and </a:t>
            </a:r>
            <a:r>
              <a:rPr lang="en-US" sz="2400" i="1" dirty="0">
                <a:solidFill>
                  <a:srgbClr val="FF0000"/>
                </a:solidFill>
              </a:rPr>
              <a:t>console.log</a:t>
            </a:r>
            <a:r>
              <a:rPr lang="en-US" sz="2400" dirty="0">
                <a:solidFill>
                  <a:srgbClr val="FF0000"/>
                </a:solidFill>
              </a:rPr>
              <a:t> the result. Does that string contain all and the same info as all the objects that make up your </a:t>
            </a:r>
            <a:r>
              <a:rPr lang="en-US" sz="2400" dirty="0" err="1">
                <a:solidFill>
                  <a:srgbClr val="FF0000"/>
                </a:solidFill>
              </a:rPr>
              <a:t>tv</a:t>
            </a:r>
            <a:r>
              <a:rPr lang="en-US" sz="2400" dirty="0">
                <a:solidFill>
                  <a:srgbClr val="FF0000"/>
                </a:solidFill>
              </a:rPr>
              <a:t> show? </a:t>
            </a:r>
            <a:br>
              <a:rPr lang="en-US" sz="2400" dirty="0">
                <a:solidFill>
                  <a:srgbClr val="FF0000"/>
                </a:solidFill>
              </a:rPr>
            </a:br>
            <a:r>
              <a:rPr lang="en-US" sz="2400" dirty="0">
                <a:solidFill>
                  <a:srgbClr val="FF0000"/>
                </a:solidFill>
              </a:rPr>
              <a:t>Using this approach, save a JSON file with your </a:t>
            </a:r>
            <a:r>
              <a:rPr lang="en-US" sz="2400" dirty="0" err="1">
                <a:solidFill>
                  <a:srgbClr val="FF0000"/>
                </a:solidFill>
              </a:rPr>
              <a:t>TvShow</a:t>
            </a:r>
            <a:r>
              <a:rPr lang="en-US" sz="2400" dirty="0">
                <a:solidFill>
                  <a:srgbClr val="FF0000"/>
                </a:solidFill>
              </a:rPr>
              <a:t> object. </a:t>
            </a:r>
            <a:br>
              <a:rPr lang="en-US" sz="2400" dirty="0">
                <a:solidFill>
                  <a:srgbClr val="FF0000"/>
                </a:solidFill>
              </a:rPr>
            </a:br>
            <a:r>
              <a:rPr lang="en-US" sz="2400" dirty="0">
                <a:solidFill>
                  <a:srgbClr val="FF0000"/>
                </a:solidFill>
              </a:rPr>
              <a:t>Use Node.js “</a:t>
            </a:r>
            <a:r>
              <a:rPr lang="en-US" sz="2400" dirty="0" err="1">
                <a:solidFill>
                  <a:srgbClr val="FF0000"/>
                </a:solidFill>
              </a:rPr>
              <a:t>fs</a:t>
            </a:r>
            <a:r>
              <a:rPr lang="en-US" sz="2400" dirty="0">
                <a:solidFill>
                  <a:srgbClr val="FF0000"/>
                </a:solidFill>
              </a:rPr>
              <a:t>” module to save the file, and check if the file has all the correct information. </a:t>
            </a:r>
          </a:p>
          <a:p>
            <a:pPr marL="0" indent="0">
              <a:buNone/>
            </a:pPr>
            <a:endParaRPr lang="en-US" sz="2400" dirty="0">
              <a:solidFill>
                <a:srgbClr val="0070C0"/>
              </a:solidFill>
            </a:endParaRPr>
          </a:p>
          <a:p>
            <a:pPr marL="0" indent="0">
              <a:buNone/>
            </a:pPr>
            <a:r>
              <a:rPr lang="en-US" sz="2400" dirty="0">
                <a:solidFill>
                  <a:srgbClr val="FF0000"/>
                </a:solidFill>
              </a:rPr>
              <a:t>As an example consider implementing the data from the classic SCI-FI series “The Twilight Zone (1959)”: </a:t>
            </a:r>
            <a:br>
              <a:rPr lang="en-US" sz="2400" dirty="0">
                <a:solidFill>
                  <a:srgbClr val="FF0000"/>
                </a:solidFill>
              </a:rPr>
            </a:br>
            <a:r>
              <a:rPr lang="en-US" sz="2400" dirty="0">
                <a:solidFill>
                  <a:srgbClr val="FF0000"/>
                </a:solidFill>
                <a:hlinkClick r:id="rId2"/>
              </a:rPr>
              <a:t>https://www.bingeclock.com/s/twilight-zone-1959/</a:t>
            </a:r>
            <a:r>
              <a:rPr lang="en-US" sz="2400" dirty="0">
                <a:solidFill>
                  <a:srgbClr val="FF0000"/>
                </a:solidFill>
              </a:rPr>
              <a:t> </a:t>
            </a:r>
          </a:p>
          <a:p>
            <a:pPr marL="0" indent="0">
              <a:buNone/>
            </a:pPr>
            <a:r>
              <a:rPr lang="da-DK" sz="2400" dirty="0">
                <a:solidFill>
                  <a:srgbClr val="0070C0"/>
                </a:solidFill>
                <a:hlinkClick r:id="rId3"/>
              </a:rPr>
              <a:t>https://en.wikipedia.org/wiki/The_Twilight_Zone_(1959_TV_series)#Episodes</a:t>
            </a:r>
            <a:r>
              <a:rPr lang="da-DK" sz="2400" dirty="0">
                <a:solidFill>
                  <a:srgbClr val="0070C0"/>
                </a:solidFill>
              </a:rPr>
              <a:t> </a:t>
            </a:r>
          </a:p>
          <a:p>
            <a:pPr marL="0" indent="0">
              <a:buNone/>
            </a:pPr>
            <a:r>
              <a:rPr lang="da-DK" sz="2400" b="1" i="1" dirty="0">
                <a:solidFill>
                  <a:srgbClr val="FF0000"/>
                </a:solidFill>
              </a:rPr>
              <a:t>[NOTE: Circa 25-30 minutes per episode]</a:t>
            </a:r>
          </a:p>
          <a:p>
            <a:pPr marL="0" indent="0">
              <a:buNone/>
            </a:pPr>
            <a:br>
              <a:rPr lang="en-US" sz="2000" i="1" dirty="0"/>
            </a:br>
            <a:r>
              <a:rPr lang="en-US" sz="2000" dirty="0"/>
              <a:t>Intro of </a:t>
            </a:r>
            <a:r>
              <a:rPr lang="en-US" sz="2000" b="1" dirty="0"/>
              <a:t>The Twilight Zone</a:t>
            </a:r>
            <a:r>
              <a:rPr lang="en-US" sz="2000" dirty="0">
                <a:solidFill>
                  <a:srgbClr val="FF0000"/>
                </a:solidFill>
              </a:rPr>
              <a:t> </a:t>
            </a:r>
            <a:r>
              <a:rPr lang="en-US" sz="2000" i="1" dirty="0">
                <a:hlinkClick r:id="rId4"/>
              </a:rPr>
              <a:t>https://www.youtube.com/watch?v=5ymjp2uIBws</a:t>
            </a:r>
            <a:r>
              <a:rPr lang="en-US" sz="2000" i="1" dirty="0"/>
              <a:t> </a:t>
            </a:r>
          </a:p>
        </p:txBody>
      </p:sp>
      <p:sp>
        <p:nvSpPr>
          <p:cNvPr id="4" name="Oval 3"/>
          <p:cNvSpPr/>
          <p:nvPr/>
        </p:nvSpPr>
        <p:spPr>
          <a:xfrm>
            <a:off x="8077200" y="5853223"/>
            <a:ext cx="990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15 min</a:t>
            </a:r>
          </a:p>
        </p:txBody>
      </p:sp>
    </p:spTree>
    <p:extLst>
      <p:ext uri="{BB962C8B-B14F-4D97-AF65-F5344CB8AC3E}">
        <p14:creationId xmlns:p14="http://schemas.microsoft.com/office/powerpoint/2010/main" val="358001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Extra links</a:t>
            </a:r>
          </a:p>
        </p:txBody>
      </p:sp>
      <p:sp>
        <p:nvSpPr>
          <p:cNvPr id="3" name="Content Placeholder 2"/>
          <p:cNvSpPr>
            <a:spLocks noGrp="1"/>
          </p:cNvSpPr>
          <p:nvPr>
            <p:ph idx="1"/>
          </p:nvPr>
        </p:nvSpPr>
        <p:spPr/>
        <p:txBody>
          <a:bodyPr>
            <a:normAutofit/>
          </a:bodyPr>
          <a:lstStyle/>
          <a:p>
            <a:r>
              <a:rPr lang="en-US" sz="2400" dirty="0" err="1"/>
              <a:t>Javascript</a:t>
            </a:r>
            <a:r>
              <a:rPr lang="en-US" sz="2400" dirty="0"/>
              <a:t> classes: </a:t>
            </a:r>
            <a:r>
              <a:rPr lang="en-US" sz="2400" dirty="0">
                <a:hlinkClick r:id="rId2"/>
              </a:rPr>
              <a:t>https://developer.mozilla.org/en-US/docs/Web/JavaScript/Reference/Classes</a:t>
            </a:r>
            <a:endParaRPr lang="en-US" sz="2400" dirty="0"/>
          </a:p>
          <a:p>
            <a:endParaRPr lang="en-US" sz="2400" dirty="0"/>
          </a:p>
          <a:p>
            <a:r>
              <a:rPr lang="en-US" sz="2400" dirty="0"/>
              <a:t>Nouns and verbs in OOP -&gt; </a:t>
            </a:r>
            <a:r>
              <a:rPr lang="en-US" sz="2400" dirty="0">
                <a:hlinkClick r:id="rId3"/>
              </a:rPr>
              <a:t>https://www.clearlaunch.com/programming-nouns-verbs/</a:t>
            </a:r>
            <a:r>
              <a:rPr lang="en-US" sz="2400" dirty="0"/>
              <a:t> </a:t>
            </a:r>
          </a:p>
          <a:p>
            <a:endParaRPr lang="en-US" sz="2400" dirty="0"/>
          </a:p>
          <a:p>
            <a:r>
              <a:rPr lang="en-US" sz="2400" dirty="0"/>
              <a:t>Array operators: </a:t>
            </a:r>
            <a:r>
              <a:rPr lang="en-US" sz="2400" dirty="0">
                <a:hlinkClick r:id="rId4"/>
              </a:rPr>
              <a:t>https://medium.com/javascript-in-plain-english/8-most-used-array-operations-in-javascript-es6-77a574905d7a</a:t>
            </a:r>
            <a:r>
              <a:rPr lang="en-US" sz="2400" dirty="0"/>
              <a:t> </a:t>
            </a:r>
          </a:p>
        </p:txBody>
      </p:sp>
    </p:spTree>
    <p:extLst>
      <p:ext uri="{BB962C8B-B14F-4D97-AF65-F5344CB8AC3E}">
        <p14:creationId xmlns:p14="http://schemas.microsoft.com/office/powerpoint/2010/main" val="3357531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143000"/>
          </a:xfrm>
        </p:spPr>
        <p:txBody>
          <a:bodyPr>
            <a:normAutofit fontScale="90000"/>
          </a:bodyPr>
          <a:lstStyle/>
          <a:p>
            <a:r>
              <a:rPr lang="en-US" dirty="0"/>
              <a:t>… and we are done. </a:t>
            </a:r>
            <a:br>
              <a:rPr lang="en-US" dirty="0"/>
            </a:br>
            <a:r>
              <a:rPr lang="en-US" dirty="0"/>
              <a:t>Now let’s practice…</a:t>
            </a:r>
          </a:p>
        </p:txBody>
      </p:sp>
    </p:spTree>
    <p:extLst>
      <p:ext uri="{BB962C8B-B14F-4D97-AF65-F5344CB8AC3E}">
        <p14:creationId xmlns:p14="http://schemas.microsoft.com/office/powerpoint/2010/main" val="495171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data modeling problem</a:t>
            </a:r>
          </a:p>
        </p:txBody>
      </p:sp>
      <p:sp>
        <p:nvSpPr>
          <p:cNvPr id="3" name="Content Placeholder 2"/>
          <p:cNvSpPr>
            <a:spLocks noGrp="1"/>
          </p:cNvSpPr>
          <p:nvPr>
            <p:ph idx="1"/>
          </p:nvPr>
        </p:nvSpPr>
        <p:spPr>
          <a:xfrm>
            <a:off x="457200" y="1600200"/>
            <a:ext cx="8229600" cy="4876800"/>
          </a:xfrm>
        </p:spPr>
        <p:txBody>
          <a:bodyPr>
            <a:noAutofit/>
          </a:bodyPr>
          <a:lstStyle/>
          <a:p>
            <a:pPr marL="120650" indent="-109538"/>
            <a:r>
              <a:rPr lang="en-US" sz="1600" dirty="0"/>
              <a:t>In a video game, a game level contains a list of monsters.</a:t>
            </a:r>
          </a:p>
          <a:p>
            <a:pPr marL="120650" indent="-109538"/>
            <a:r>
              <a:rPr lang="en-US" sz="1600" dirty="0"/>
              <a:t>There are 3 kinds of monsters: </a:t>
            </a:r>
            <a:r>
              <a:rPr lang="en-US" sz="1600" b="1" dirty="0"/>
              <a:t>large</a:t>
            </a:r>
            <a:r>
              <a:rPr lang="en-US" sz="1600" dirty="0"/>
              <a:t> monsters, </a:t>
            </a:r>
            <a:r>
              <a:rPr lang="en-US" sz="1600" b="1" dirty="0"/>
              <a:t>furry</a:t>
            </a:r>
            <a:r>
              <a:rPr lang="en-US" sz="1600" dirty="0"/>
              <a:t> monsters and </a:t>
            </a:r>
            <a:r>
              <a:rPr lang="en-US" sz="1600" b="1" dirty="0"/>
              <a:t>invisible</a:t>
            </a:r>
            <a:r>
              <a:rPr lang="en-US" sz="1600" dirty="0"/>
              <a:t> monsters.</a:t>
            </a:r>
          </a:p>
          <a:p>
            <a:pPr marL="120650" indent="-109538"/>
            <a:r>
              <a:rPr lang="en-US" sz="1600" dirty="0"/>
              <a:t>All monsters have a certain amount of health points (HPs) , and a monster can be hit via a method: </a:t>
            </a:r>
            <a:r>
              <a:rPr lang="en-US" sz="1600" b="1" dirty="0"/>
              <a:t>hit(</a:t>
            </a:r>
            <a:r>
              <a:rPr lang="en-US" sz="1600" b="1" dirty="0" err="1"/>
              <a:t>damagePoints</a:t>
            </a:r>
            <a:r>
              <a:rPr lang="en-US" sz="1600" b="1" dirty="0"/>
              <a:t>)</a:t>
            </a:r>
            <a:br>
              <a:rPr lang="en-US" sz="1600" dirty="0"/>
            </a:br>
            <a:r>
              <a:rPr lang="en-US" sz="1600" dirty="0"/>
              <a:t>so that the damage points decrease the health points of the monster. However: </a:t>
            </a:r>
          </a:p>
          <a:p>
            <a:pPr marL="520700" lvl="1" indent="-109538"/>
            <a:r>
              <a:rPr lang="en-US" sz="1400" dirty="0"/>
              <a:t>large monsters take only half of the damage points</a:t>
            </a:r>
          </a:p>
          <a:p>
            <a:pPr marL="520700" lvl="1" indent="-109538"/>
            <a:r>
              <a:rPr lang="en-US" sz="1400" dirty="0"/>
              <a:t>invisible monsters take only 1 damage points whatever the value of </a:t>
            </a:r>
            <a:r>
              <a:rPr lang="en-US" sz="1400" dirty="0" err="1"/>
              <a:t>damagePoints</a:t>
            </a:r>
            <a:r>
              <a:rPr lang="en-US" sz="1400" dirty="0"/>
              <a:t>, because the player cannot see them well enough to inflict the entire damage</a:t>
            </a:r>
          </a:p>
          <a:p>
            <a:pPr marL="520700" lvl="1" indent="-109538"/>
            <a:r>
              <a:rPr lang="en-US" sz="1400" dirty="0"/>
              <a:t>furry monsters get all damage points because they are fluffy and sweet </a:t>
            </a:r>
            <a:r>
              <a:rPr lang="en-US" sz="1400" b="1" dirty="0"/>
              <a:t>:´(</a:t>
            </a:r>
          </a:p>
          <a:p>
            <a:pPr marL="11112" indent="0">
              <a:buNone/>
            </a:pPr>
            <a:endParaRPr lang="en-US" sz="1600" dirty="0"/>
          </a:p>
          <a:p>
            <a:pPr marL="120650" indent="-109538"/>
            <a:r>
              <a:rPr lang="en-US" sz="1600" dirty="0"/>
              <a:t>In this </a:t>
            </a:r>
            <a:r>
              <a:rPr lang="en-US" sz="1600" b="1" dirty="0"/>
              <a:t>idle game</a:t>
            </a:r>
            <a:r>
              <a:rPr lang="en-US" sz="1600" dirty="0"/>
              <a:t>, all monsters will be hit randomly, at each turn. </a:t>
            </a:r>
          </a:p>
          <a:p>
            <a:pPr marL="120650" indent="-109538"/>
            <a:r>
              <a:rPr lang="en-US" sz="1600" dirty="0"/>
              <a:t>The game level starts with 6 monsters in the list, 2 for each type. The game prints a description of each monster in the list, then some monster are hit (at random) and the game prints their descriptions again. </a:t>
            </a:r>
          </a:p>
          <a:p>
            <a:pPr marL="120650" indent="-109538"/>
            <a:r>
              <a:rPr lang="en-US" sz="1600" dirty="0"/>
              <a:t>A monster with 0 (or less) HPs passes out and hitting it has no effect anymore. </a:t>
            </a:r>
          </a:p>
          <a:p>
            <a:pPr marL="120650" indent="-109538"/>
            <a:r>
              <a:rPr lang="en-US" sz="1600" dirty="0"/>
              <a:t>Once all monsters are passed out, the game should stop.</a:t>
            </a:r>
          </a:p>
        </p:txBody>
      </p:sp>
    </p:spTree>
    <p:extLst>
      <p:ext uri="{BB962C8B-B14F-4D97-AF65-F5344CB8AC3E}">
        <p14:creationId xmlns:p14="http://schemas.microsoft.com/office/powerpoint/2010/main" val="2516248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Your tasks…</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marL="0" indent="0">
              <a:buNone/>
            </a:pPr>
            <a:r>
              <a:rPr lang="en-US" dirty="0"/>
              <a:t>Create a new folder and write this idle game as a Node.js program (not an HTTP server, just a program).</a:t>
            </a:r>
          </a:p>
          <a:p>
            <a:pPr marL="222250" indent="-222250">
              <a:buFont typeface="+mj-lt"/>
              <a:buAutoNum type="arabicPeriod"/>
            </a:pPr>
            <a:r>
              <a:rPr lang="en-US" dirty="0">
                <a:solidFill>
                  <a:srgbClr val="FF0000"/>
                </a:solidFill>
              </a:rPr>
              <a:t>Using the Verb/Noun analysis, write down which classes you need, in order to implement the game level. Consider attributes and methods.</a:t>
            </a:r>
          </a:p>
          <a:p>
            <a:pPr marL="222250" indent="-222250">
              <a:buFont typeface="+mj-lt"/>
              <a:buAutoNum type="arabicPeriod"/>
            </a:pPr>
            <a:r>
              <a:rPr lang="en-US" dirty="0">
                <a:solidFill>
                  <a:srgbClr val="FF0000"/>
                </a:solidFill>
              </a:rPr>
              <a:t>Detail the relationships between classes, in particular inheritance and association (AKA the </a:t>
            </a:r>
            <a:r>
              <a:rPr lang="en-US" b="1" dirty="0">
                <a:solidFill>
                  <a:srgbClr val="FF0000"/>
                </a:solidFill>
              </a:rPr>
              <a:t>has-a</a:t>
            </a:r>
            <a:r>
              <a:rPr lang="en-US" dirty="0">
                <a:solidFill>
                  <a:srgbClr val="FF0000"/>
                </a:solidFill>
              </a:rPr>
              <a:t> relations). </a:t>
            </a:r>
          </a:p>
          <a:p>
            <a:pPr marL="222250" indent="-222250">
              <a:buFont typeface="+mj-lt"/>
              <a:buAutoNum type="arabicPeriod"/>
            </a:pPr>
            <a:r>
              <a:rPr lang="en-US" dirty="0">
                <a:solidFill>
                  <a:srgbClr val="FF0000"/>
                </a:solidFill>
              </a:rPr>
              <a:t>Draw a UML class diagram of your classes. Use </a:t>
            </a:r>
            <a:r>
              <a:rPr lang="en-US" dirty="0">
                <a:solidFill>
                  <a:srgbClr val="FF0000"/>
                </a:solidFill>
                <a:hlinkClick r:id="rId2"/>
              </a:rPr>
              <a:t>yuml.me</a:t>
            </a:r>
            <a:r>
              <a:rPr lang="en-US" dirty="0">
                <a:solidFill>
                  <a:srgbClr val="FF0000"/>
                </a:solidFill>
              </a:rPr>
              <a:t> and save the PNG diagram.</a:t>
            </a:r>
          </a:p>
          <a:p>
            <a:pPr marL="222250" indent="-222250">
              <a:buFont typeface="+mj-lt"/>
              <a:buAutoNum type="arabicPeriod"/>
            </a:pPr>
            <a:r>
              <a:rPr lang="en-US" dirty="0">
                <a:solidFill>
                  <a:srgbClr val="FF0000"/>
                </a:solidFill>
              </a:rPr>
              <a:t>Now, implement your classes in </a:t>
            </a:r>
            <a:r>
              <a:rPr lang="en-US" dirty="0" err="1">
                <a:solidFill>
                  <a:srgbClr val="FF0000"/>
                </a:solidFill>
              </a:rPr>
              <a:t>Javascript</a:t>
            </a:r>
            <a:r>
              <a:rPr lang="en-US" dirty="0">
                <a:solidFill>
                  <a:srgbClr val="FF0000"/>
                </a:solidFill>
              </a:rPr>
              <a:t> (following the steps suggested in the lecture) and add a “main” part, so that your program can run.</a:t>
            </a:r>
          </a:p>
          <a:p>
            <a:pPr marL="222250" indent="-222250">
              <a:buFont typeface="+mj-lt"/>
              <a:buAutoNum type="arabicPeriod"/>
            </a:pPr>
            <a:r>
              <a:rPr lang="en-US" dirty="0">
                <a:solidFill>
                  <a:srgbClr val="FF0000"/>
                </a:solidFill>
              </a:rPr>
              <a:t>Write a description of what happens to the monsters also in a text file (use the “</a:t>
            </a:r>
            <a:r>
              <a:rPr lang="en-US" dirty="0" err="1">
                <a:solidFill>
                  <a:srgbClr val="FF0000"/>
                </a:solidFill>
              </a:rPr>
              <a:t>fs</a:t>
            </a:r>
            <a:r>
              <a:rPr lang="en-US" dirty="0">
                <a:solidFill>
                  <a:srgbClr val="FF0000"/>
                </a:solidFill>
              </a:rPr>
              <a:t>” module), so that later you can read how your game progressed.</a:t>
            </a:r>
          </a:p>
          <a:p>
            <a:pPr marL="120650" indent="-109538"/>
            <a:endParaRPr lang="en-US" dirty="0">
              <a:solidFill>
                <a:srgbClr val="FF0000"/>
              </a:solidFill>
            </a:endParaRPr>
          </a:p>
          <a:p>
            <a:pPr marL="11112" indent="0">
              <a:buNone/>
            </a:pPr>
            <a:r>
              <a:rPr lang="en-US" b="1" dirty="0">
                <a:solidFill>
                  <a:srgbClr val="FF0000"/>
                </a:solidFill>
              </a:rPr>
              <a:t>(EXTRA) </a:t>
            </a:r>
            <a:r>
              <a:rPr lang="en-US" dirty="0">
                <a:solidFill>
                  <a:srgbClr val="FF0000"/>
                </a:solidFill>
              </a:rPr>
              <a:t>Consider that furry monsters can also be pink. </a:t>
            </a:r>
            <a:r>
              <a:rPr lang="en-US" b="1" dirty="0">
                <a:solidFill>
                  <a:srgbClr val="FF0000"/>
                </a:solidFill>
              </a:rPr>
              <a:t>Pink furry monsters </a:t>
            </a:r>
            <a:r>
              <a:rPr lang="en-US" dirty="0">
                <a:solidFill>
                  <a:srgbClr val="FF0000"/>
                </a:solidFill>
              </a:rPr>
              <a:t>are a special kind of furry monsters, and they are so weak that when they get hit, they get double damage points. Modify your program so that you also have pink furry monsters in the game.</a:t>
            </a:r>
          </a:p>
          <a:p>
            <a:pPr marL="11112" indent="0">
              <a:buNone/>
            </a:pPr>
            <a:endParaRPr lang="en-US" dirty="0">
              <a:solidFill>
                <a:srgbClr val="FF0000"/>
              </a:solidFill>
            </a:endParaRPr>
          </a:p>
          <a:p>
            <a:pPr marL="11112" indent="0">
              <a:buNone/>
            </a:pPr>
            <a:r>
              <a:rPr lang="en-US" b="1" dirty="0"/>
              <a:t>Run your game a few times, to test that all works as indented.</a:t>
            </a:r>
          </a:p>
          <a:p>
            <a:endParaRPr lang="en-US" dirty="0">
              <a:solidFill>
                <a:srgbClr val="FF0000"/>
              </a:solidFill>
            </a:endParaRPr>
          </a:p>
        </p:txBody>
      </p:sp>
    </p:spTree>
    <p:extLst>
      <p:ext uri="{BB962C8B-B14F-4D97-AF65-F5344CB8AC3E}">
        <p14:creationId xmlns:p14="http://schemas.microsoft.com/office/powerpoint/2010/main" val="1712399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0BB91-BA41-55E8-DF11-D0D33D9629BD}"/>
              </a:ext>
            </a:extLst>
          </p:cNvPr>
          <p:cNvSpPr>
            <a:spLocks noGrp="1"/>
          </p:cNvSpPr>
          <p:nvPr>
            <p:ph type="title"/>
          </p:nvPr>
        </p:nvSpPr>
        <p:spPr/>
        <p:txBody>
          <a:bodyPr/>
          <a:lstStyle/>
          <a:p>
            <a:r>
              <a:rPr lang="da-DK" dirty="0"/>
              <a:t>For more tasks…</a:t>
            </a:r>
            <a:endParaRPr lang="en-US" dirty="0"/>
          </a:p>
        </p:txBody>
      </p:sp>
      <p:sp>
        <p:nvSpPr>
          <p:cNvPr id="3" name="Content Placeholder 2">
            <a:extLst>
              <a:ext uri="{FF2B5EF4-FFF2-40B4-BE49-F238E27FC236}">
                <a16:creationId xmlns:a16="http://schemas.microsoft.com/office/drawing/2014/main" id="{2EC6A409-3927-0999-43A3-355AD72302CA}"/>
              </a:ext>
            </a:extLst>
          </p:cNvPr>
          <p:cNvSpPr>
            <a:spLocks noGrp="1"/>
          </p:cNvSpPr>
          <p:nvPr>
            <p:ph idx="1"/>
          </p:nvPr>
        </p:nvSpPr>
        <p:spPr/>
        <p:txBody>
          <a:bodyPr/>
          <a:lstStyle/>
          <a:p>
            <a:r>
              <a:rPr lang="da-DK" dirty="0"/>
              <a:t>Look in folder </a:t>
            </a:r>
            <a:r>
              <a:rPr lang="da-DK" dirty="0" err="1">
                <a:solidFill>
                  <a:schemeClr val="accent1"/>
                </a:solidFill>
              </a:rPr>
              <a:t>more_tasks</a:t>
            </a:r>
            <a:endParaRPr lang="en-US" dirty="0">
              <a:solidFill>
                <a:schemeClr val="accent1"/>
              </a:solidFill>
            </a:endParaRPr>
          </a:p>
        </p:txBody>
      </p:sp>
    </p:spTree>
    <p:extLst>
      <p:ext uri="{BB962C8B-B14F-4D97-AF65-F5344CB8AC3E}">
        <p14:creationId xmlns:p14="http://schemas.microsoft.com/office/powerpoint/2010/main" val="2275649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class diagrams</a:t>
            </a:r>
          </a:p>
        </p:txBody>
      </p:sp>
      <p:sp>
        <p:nvSpPr>
          <p:cNvPr id="3" name="Content Placeholder 2"/>
          <p:cNvSpPr>
            <a:spLocks noGrp="1"/>
          </p:cNvSpPr>
          <p:nvPr>
            <p:ph sz="half" idx="1"/>
          </p:nvPr>
        </p:nvSpPr>
        <p:spPr/>
        <p:txBody>
          <a:bodyPr>
            <a:normAutofit fontScale="92500" lnSpcReduction="20000"/>
          </a:bodyPr>
          <a:lstStyle/>
          <a:p>
            <a:r>
              <a:rPr lang="en-US" sz="2400" dirty="0"/>
              <a:t>We can </a:t>
            </a:r>
            <a:r>
              <a:rPr lang="en-US" sz="2400" i="1" dirty="0"/>
              <a:t>draw </a:t>
            </a:r>
            <a:r>
              <a:rPr lang="en-US" sz="2400" dirty="0"/>
              <a:t>them with </a:t>
            </a:r>
            <a:r>
              <a:rPr lang="en-US" sz="2400" b="1" dirty="0"/>
              <a:t>yuml.me </a:t>
            </a:r>
            <a:r>
              <a:rPr lang="en-US" sz="2400" dirty="0">
                <a:hlinkClick r:id="rId2"/>
              </a:rPr>
              <a:t>https://yuml.me/diagram/scruffy/class/draw</a:t>
            </a:r>
            <a:r>
              <a:rPr lang="en-US" sz="2400" dirty="0"/>
              <a:t> </a:t>
            </a:r>
          </a:p>
          <a:p>
            <a:endParaRPr lang="en-US" sz="2400" dirty="0"/>
          </a:p>
          <a:p>
            <a:r>
              <a:rPr lang="en-US" sz="2400" b="1" dirty="0"/>
              <a:t>Try it out with:</a:t>
            </a:r>
          </a:p>
          <a:p>
            <a:pPr marL="0" indent="0">
              <a:buNone/>
            </a:pPr>
            <a:r>
              <a:rPr lang="en-US" sz="1500" i="1" dirty="0"/>
              <a:t>[</a:t>
            </a:r>
            <a:r>
              <a:rPr lang="en-US" sz="1500" i="1" dirty="0" err="1"/>
              <a:t>Animal;name:String|toString</a:t>
            </a:r>
            <a:r>
              <a:rPr lang="en-US" sz="1500" i="1" dirty="0"/>
              <a:t>():String]</a:t>
            </a:r>
          </a:p>
          <a:p>
            <a:pPr marL="0" indent="0">
              <a:buNone/>
            </a:pPr>
            <a:r>
              <a:rPr lang="en-US" sz="1500" i="1" dirty="0"/>
              <a:t>[Mammal]</a:t>
            </a:r>
          </a:p>
          <a:p>
            <a:pPr marL="0" indent="0">
              <a:buNone/>
            </a:pPr>
            <a:r>
              <a:rPr lang="en-US" sz="1500" i="1" dirty="0"/>
              <a:t>[</a:t>
            </a:r>
            <a:r>
              <a:rPr lang="en-US" sz="1500" i="1" dirty="0" err="1"/>
              <a:t>Dog|toString</a:t>
            </a:r>
            <a:r>
              <a:rPr lang="en-US" sz="1500" i="1" dirty="0"/>
              <a:t>():String]</a:t>
            </a:r>
          </a:p>
          <a:p>
            <a:pPr marL="0" indent="0">
              <a:buNone/>
            </a:pPr>
            <a:r>
              <a:rPr lang="en-US" sz="1500" i="1" dirty="0"/>
              <a:t>[</a:t>
            </a:r>
            <a:r>
              <a:rPr lang="en-US" sz="1500" i="1" dirty="0" err="1"/>
              <a:t>Bat|toString</a:t>
            </a:r>
            <a:r>
              <a:rPr lang="en-US" sz="1500" i="1" dirty="0"/>
              <a:t>():String]</a:t>
            </a:r>
          </a:p>
          <a:p>
            <a:pPr marL="0" indent="0">
              <a:buNone/>
            </a:pPr>
            <a:r>
              <a:rPr lang="en-US" sz="1500" i="1" dirty="0"/>
              <a:t>[</a:t>
            </a:r>
            <a:r>
              <a:rPr lang="en-US" sz="1500" i="1" dirty="0" err="1"/>
              <a:t>Human;owns:array</a:t>
            </a:r>
            <a:r>
              <a:rPr lang="en-US" sz="1500" i="1" dirty="0"/>
              <a:t> of Animal]</a:t>
            </a:r>
          </a:p>
          <a:p>
            <a:pPr marL="0" indent="0">
              <a:buNone/>
            </a:pPr>
            <a:endParaRPr lang="en-US" sz="1500" i="1" dirty="0"/>
          </a:p>
          <a:p>
            <a:pPr marL="0" indent="0">
              <a:buNone/>
            </a:pPr>
            <a:r>
              <a:rPr lang="en-US" sz="1500" i="1" dirty="0"/>
              <a:t>[Animal]^[Mammal]</a:t>
            </a:r>
          </a:p>
          <a:p>
            <a:pPr marL="0" indent="0">
              <a:buNone/>
            </a:pPr>
            <a:r>
              <a:rPr lang="en-US" sz="1500" i="1" dirty="0"/>
              <a:t>[Mammal]^[Dog]</a:t>
            </a:r>
          </a:p>
          <a:p>
            <a:pPr marL="0" indent="0">
              <a:buNone/>
            </a:pPr>
            <a:r>
              <a:rPr lang="en-US" sz="1500" i="1" dirty="0"/>
              <a:t>[Mammal]^[Bat]</a:t>
            </a:r>
          </a:p>
          <a:p>
            <a:pPr marL="0" indent="0">
              <a:buNone/>
            </a:pPr>
            <a:r>
              <a:rPr lang="en-US" sz="1500" i="1" dirty="0"/>
              <a:t>[Mammal]^[Human]</a:t>
            </a:r>
          </a:p>
          <a:p>
            <a:pPr marL="0" indent="0">
              <a:buNone/>
            </a:pPr>
            <a:endParaRPr lang="en-US" sz="1500" i="1" dirty="0"/>
          </a:p>
          <a:p>
            <a:pPr marL="0" indent="0">
              <a:buNone/>
            </a:pPr>
            <a:r>
              <a:rPr lang="en-US" sz="1500" i="1" dirty="0"/>
              <a:t>[Human]1-&gt;*[Animal]</a:t>
            </a:r>
          </a:p>
        </p:txBody>
      </p:sp>
      <p:pic>
        <p:nvPicPr>
          <p:cNvPr id="2050" name="Picture 2" descr="https://yuml.me/c3b82796.pn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191000" y="1899538"/>
            <a:ext cx="4495800" cy="3564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52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the class diagram</a:t>
            </a:r>
          </a:p>
        </p:txBody>
      </p:sp>
      <p:sp>
        <p:nvSpPr>
          <p:cNvPr id="3" name="Content Placeholder 2"/>
          <p:cNvSpPr>
            <a:spLocks noGrp="1"/>
          </p:cNvSpPr>
          <p:nvPr>
            <p:ph sz="half" idx="1"/>
          </p:nvPr>
        </p:nvSpPr>
        <p:spPr/>
        <p:txBody>
          <a:bodyPr>
            <a:normAutofit/>
          </a:bodyPr>
          <a:lstStyle/>
          <a:p>
            <a:r>
              <a:rPr lang="en-US" sz="2400" dirty="0"/>
              <a:t>How do you </a:t>
            </a:r>
            <a:r>
              <a:rPr lang="en-US" sz="2400" b="1" dirty="0"/>
              <a:t>read</a:t>
            </a:r>
            <a:r>
              <a:rPr lang="en-US" sz="2400" dirty="0"/>
              <a:t> this diagram?</a:t>
            </a:r>
          </a:p>
          <a:p>
            <a:r>
              <a:rPr lang="en-US" sz="2400" b="1" dirty="0">
                <a:solidFill>
                  <a:srgbClr val="FF0000"/>
                </a:solidFill>
              </a:rPr>
              <a:t>Can you “</a:t>
            </a:r>
            <a:r>
              <a:rPr lang="en-US" sz="2400" b="1" u="sng" dirty="0">
                <a:solidFill>
                  <a:srgbClr val="FF0000"/>
                </a:solidFill>
              </a:rPr>
              <a:t>translate</a:t>
            </a:r>
            <a:r>
              <a:rPr lang="en-US" sz="2400" b="1" dirty="0">
                <a:solidFill>
                  <a:srgbClr val="FF0000"/>
                </a:solidFill>
              </a:rPr>
              <a:t>” this diagram in natural language sentences?</a:t>
            </a:r>
            <a:br>
              <a:rPr lang="en-US" sz="2400" dirty="0">
                <a:solidFill>
                  <a:srgbClr val="FF0000"/>
                </a:solidFill>
              </a:rPr>
            </a:br>
            <a:r>
              <a:rPr lang="en-US" sz="2400" dirty="0">
                <a:solidFill>
                  <a:srgbClr val="FF0000"/>
                </a:solidFill>
              </a:rPr>
              <a:t>…</a:t>
            </a:r>
            <a:br>
              <a:rPr lang="en-US" sz="2400" dirty="0">
                <a:solidFill>
                  <a:srgbClr val="FF0000"/>
                </a:solidFill>
              </a:rPr>
            </a:br>
            <a:r>
              <a:rPr lang="en-US" sz="2400" dirty="0">
                <a:solidFill>
                  <a:srgbClr val="FF0000"/>
                </a:solidFill>
              </a:rPr>
              <a:t>…</a:t>
            </a:r>
            <a:br>
              <a:rPr lang="en-US" sz="2400" dirty="0">
                <a:solidFill>
                  <a:srgbClr val="FF0000"/>
                </a:solidFill>
              </a:rPr>
            </a:br>
            <a:endParaRPr lang="en-US" sz="2400" dirty="0">
              <a:solidFill>
                <a:srgbClr val="FF0000"/>
              </a:solidFill>
            </a:endParaRPr>
          </a:p>
        </p:txBody>
      </p:sp>
      <p:pic>
        <p:nvPicPr>
          <p:cNvPr id="2050" name="Picture 2" descr="https://yuml.me/c3b82796.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191000" y="1899538"/>
            <a:ext cx="4495800" cy="3564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734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p>
        </p:txBody>
      </p:sp>
      <p:sp>
        <p:nvSpPr>
          <p:cNvPr id="3" name="Content Placeholder 2"/>
          <p:cNvSpPr>
            <a:spLocks noGrp="1"/>
          </p:cNvSpPr>
          <p:nvPr>
            <p:ph sz="half" idx="1"/>
          </p:nvPr>
        </p:nvSpPr>
        <p:spPr/>
        <p:txBody>
          <a:bodyPr>
            <a:normAutofit/>
          </a:bodyPr>
          <a:lstStyle/>
          <a:p>
            <a:pPr marL="0" indent="0">
              <a:buNone/>
            </a:pPr>
            <a:r>
              <a:rPr lang="en-US" sz="2400" dirty="0">
                <a:solidFill>
                  <a:srgbClr val="00B050"/>
                </a:solidFill>
              </a:rPr>
              <a:t>Natural language sentences:</a:t>
            </a:r>
          </a:p>
          <a:p>
            <a:pPr marL="0" indent="0">
              <a:buNone/>
            </a:pPr>
            <a:r>
              <a:rPr lang="en-US" sz="1800" dirty="0"/>
              <a:t>An mammal </a:t>
            </a:r>
            <a:r>
              <a:rPr lang="en-US" sz="1800" b="1" dirty="0"/>
              <a:t>is an </a:t>
            </a:r>
            <a:r>
              <a:rPr lang="en-US" sz="1800" dirty="0"/>
              <a:t>animal.</a:t>
            </a:r>
          </a:p>
          <a:p>
            <a:pPr marL="0" indent="0">
              <a:buNone/>
            </a:pPr>
            <a:r>
              <a:rPr lang="en-US" sz="1800" dirty="0"/>
              <a:t>A human </a:t>
            </a:r>
            <a:r>
              <a:rPr lang="en-US" sz="1800" b="1" dirty="0"/>
              <a:t>is a </a:t>
            </a:r>
            <a:r>
              <a:rPr lang="en-US" sz="1800" dirty="0"/>
              <a:t>mammal.</a:t>
            </a:r>
          </a:p>
          <a:p>
            <a:pPr marL="0" indent="0">
              <a:buNone/>
            </a:pPr>
            <a:r>
              <a:rPr lang="en-US" sz="1800" dirty="0"/>
              <a:t>…</a:t>
            </a:r>
          </a:p>
          <a:p>
            <a:pPr marL="0" indent="0">
              <a:buNone/>
            </a:pPr>
            <a:r>
              <a:rPr lang="en-US" sz="1800" dirty="0"/>
              <a:t>An animal </a:t>
            </a:r>
            <a:r>
              <a:rPr lang="en-US" sz="1800" b="1" dirty="0"/>
              <a:t>has a</a:t>
            </a:r>
            <a:r>
              <a:rPr lang="en-US" sz="1800" dirty="0"/>
              <a:t> name.</a:t>
            </a:r>
          </a:p>
          <a:p>
            <a:pPr marL="0" indent="0">
              <a:buNone/>
            </a:pPr>
            <a:r>
              <a:rPr lang="en-US" sz="1800" dirty="0"/>
              <a:t>…</a:t>
            </a:r>
          </a:p>
          <a:p>
            <a:pPr marL="0" indent="0">
              <a:buNone/>
            </a:pPr>
            <a:r>
              <a:rPr lang="en-US" sz="1800" dirty="0"/>
              <a:t>A dog can be </a:t>
            </a:r>
            <a:r>
              <a:rPr lang="en-US" sz="1800" b="1" dirty="0"/>
              <a:t>described</a:t>
            </a:r>
            <a:r>
              <a:rPr lang="en-US" sz="1800" dirty="0"/>
              <a:t> with the </a:t>
            </a:r>
            <a:r>
              <a:rPr lang="en-US" sz="1800" dirty="0" err="1"/>
              <a:t>toString</a:t>
            </a:r>
            <a:r>
              <a:rPr lang="en-US" sz="1800" dirty="0"/>
              <a:t> method.</a:t>
            </a:r>
          </a:p>
          <a:p>
            <a:pPr marL="0" indent="0">
              <a:buNone/>
            </a:pPr>
            <a:r>
              <a:rPr lang="en-US" sz="1800" dirty="0"/>
              <a:t>…</a:t>
            </a:r>
          </a:p>
          <a:p>
            <a:pPr marL="0" indent="0">
              <a:buNone/>
            </a:pPr>
            <a:r>
              <a:rPr lang="en-US" sz="1800" dirty="0"/>
              <a:t>A human </a:t>
            </a:r>
            <a:r>
              <a:rPr lang="en-US" sz="1800" b="1" dirty="0"/>
              <a:t>has a list of </a:t>
            </a:r>
            <a:r>
              <a:rPr lang="en-US" sz="1800" dirty="0"/>
              <a:t>owned animals.</a:t>
            </a:r>
          </a:p>
          <a:p>
            <a:pPr marL="0" indent="0">
              <a:buNone/>
            </a:pPr>
            <a:endParaRPr lang="en-US" sz="1800" dirty="0">
              <a:solidFill>
                <a:srgbClr val="7030A0"/>
              </a:solidFill>
            </a:endParaRPr>
          </a:p>
          <a:p>
            <a:pPr marL="0" indent="0">
              <a:buNone/>
            </a:pPr>
            <a:r>
              <a:rPr lang="en-US" sz="1800" b="1" dirty="0">
                <a:solidFill>
                  <a:srgbClr val="7030A0"/>
                </a:solidFill>
              </a:rPr>
              <a:t>BUT…</a:t>
            </a:r>
            <a:r>
              <a:rPr lang="en-US" sz="1800" dirty="0">
                <a:solidFill>
                  <a:srgbClr val="7030A0"/>
                </a:solidFill>
              </a:rPr>
              <a:t> this means we can also go </a:t>
            </a:r>
            <a:br>
              <a:rPr lang="en-US" sz="1800" dirty="0">
                <a:solidFill>
                  <a:srgbClr val="7030A0"/>
                </a:solidFill>
              </a:rPr>
            </a:br>
            <a:r>
              <a:rPr lang="en-US" sz="1800" b="1" dirty="0">
                <a:solidFill>
                  <a:schemeClr val="accent6">
                    <a:lumMod val="75000"/>
                  </a:schemeClr>
                </a:solidFill>
              </a:rPr>
              <a:t>from sentences</a:t>
            </a:r>
            <a:r>
              <a:rPr lang="en-US" sz="1800" dirty="0">
                <a:solidFill>
                  <a:srgbClr val="7030A0"/>
                </a:solidFill>
              </a:rPr>
              <a:t> </a:t>
            </a:r>
            <a:r>
              <a:rPr lang="en-US" sz="1800" b="1" dirty="0">
                <a:solidFill>
                  <a:srgbClr val="7030A0"/>
                </a:solidFill>
              </a:rPr>
              <a:t>to</a:t>
            </a:r>
            <a:r>
              <a:rPr lang="en-US" sz="1800" dirty="0">
                <a:solidFill>
                  <a:srgbClr val="7030A0"/>
                </a:solidFill>
              </a:rPr>
              <a:t> </a:t>
            </a:r>
            <a:r>
              <a:rPr lang="en-US" sz="1800" b="1" dirty="0">
                <a:solidFill>
                  <a:schemeClr val="accent3">
                    <a:lumMod val="75000"/>
                  </a:schemeClr>
                </a:solidFill>
              </a:rPr>
              <a:t>class diagram</a:t>
            </a:r>
            <a:r>
              <a:rPr lang="en-US" sz="1800" dirty="0">
                <a:solidFill>
                  <a:srgbClr val="7030A0"/>
                </a:solidFill>
              </a:rPr>
              <a:t>!</a:t>
            </a:r>
          </a:p>
        </p:txBody>
      </p:sp>
      <p:pic>
        <p:nvPicPr>
          <p:cNvPr id="2050" name="Picture 2" descr="https://yuml.me/c3b82796.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191000" y="1899538"/>
            <a:ext cx="4495800" cy="356476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48200" y="5562600"/>
            <a:ext cx="4136902" cy="1200329"/>
          </a:xfrm>
          <a:prstGeom prst="rect">
            <a:avLst/>
          </a:prstGeom>
          <a:noFill/>
        </p:spPr>
        <p:txBody>
          <a:bodyPr wrap="none" rtlCol="0">
            <a:spAutoFit/>
          </a:bodyPr>
          <a:lstStyle/>
          <a:p>
            <a:r>
              <a:rPr lang="en-US" b="1" dirty="0">
                <a:solidFill>
                  <a:srgbClr val="FF0000"/>
                </a:solidFill>
              </a:rPr>
              <a:t>See the implementation</a:t>
            </a:r>
            <a:r>
              <a:rPr lang="en-US" dirty="0">
                <a:solidFill>
                  <a:srgbClr val="FF0000"/>
                </a:solidFill>
              </a:rPr>
              <a:t> of some of</a:t>
            </a:r>
            <a:br>
              <a:rPr lang="en-US" dirty="0">
                <a:solidFill>
                  <a:srgbClr val="FF0000"/>
                </a:solidFill>
              </a:rPr>
            </a:br>
            <a:r>
              <a:rPr lang="en-US" dirty="0">
                <a:solidFill>
                  <a:srgbClr val="FF0000"/>
                </a:solidFill>
              </a:rPr>
              <a:t>these classes in </a:t>
            </a:r>
            <a:r>
              <a:rPr lang="en-US" b="1" dirty="0">
                <a:solidFill>
                  <a:srgbClr val="0070C0"/>
                </a:solidFill>
              </a:rPr>
              <a:t>code\classes\</a:t>
            </a:r>
            <a:br>
              <a:rPr lang="en-US" b="1" dirty="0">
                <a:solidFill>
                  <a:srgbClr val="0070C0"/>
                </a:solidFill>
              </a:rPr>
            </a:br>
            <a:r>
              <a:rPr lang="en-US" dirty="0">
                <a:solidFill>
                  <a:srgbClr val="FF0000"/>
                </a:solidFill>
              </a:rPr>
              <a:t>File </a:t>
            </a:r>
            <a:r>
              <a:rPr lang="en-US" b="1" dirty="0">
                <a:solidFill>
                  <a:srgbClr val="0070C0"/>
                </a:solidFill>
              </a:rPr>
              <a:t>classes_example3.js</a:t>
            </a:r>
            <a:r>
              <a:rPr lang="en-US" dirty="0">
                <a:solidFill>
                  <a:srgbClr val="FF0000"/>
                </a:solidFill>
              </a:rPr>
              <a:t> uses an external </a:t>
            </a:r>
            <a:br>
              <a:rPr lang="en-US" dirty="0">
                <a:solidFill>
                  <a:srgbClr val="FF0000"/>
                </a:solidFill>
              </a:rPr>
            </a:br>
            <a:r>
              <a:rPr lang="en-US" dirty="0">
                <a:solidFill>
                  <a:srgbClr val="FF0000"/>
                </a:solidFill>
              </a:rPr>
              <a:t>file to declare all classes…!</a:t>
            </a:r>
          </a:p>
        </p:txBody>
      </p:sp>
      <p:grpSp>
        <p:nvGrpSpPr>
          <p:cNvPr id="10" name="Group 9"/>
          <p:cNvGrpSpPr/>
          <p:nvPr/>
        </p:nvGrpSpPr>
        <p:grpSpPr>
          <a:xfrm>
            <a:off x="304800" y="1295400"/>
            <a:ext cx="5257800" cy="4724400"/>
            <a:chOff x="304800" y="1295400"/>
            <a:chExt cx="5257800" cy="4724400"/>
          </a:xfrm>
        </p:grpSpPr>
        <p:grpSp>
          <p:nvGrpSpPr>
            <p:cNvPr id="8" name="Group 7"/>
            <p:cNvGrpSpPr/>
            <p:nvPr/>
          </p:nvGrpSpPr>
          <p:grpSpPr>
            <a:xfrm>
              <a:off x="3962400" y="1295400"/>
              <a:ext cx="1600200" cy="4038600"/>
              <a:chOff x="3962400" y="1295400"/>
              <a:chExt cx="1600200" cy="4038600"/>
            </a:xfrm>
          </p:grpSpPr>
          <p:cxnSp>
            <p:nvCxnSpPr>
              <p:cNvPr id="7" name="Straight Connector 6"/>
              <p:cNvCxnSpPr/>
              <p:nvPr/>
            </p:nvCxnSpPr>
            <p:spPr>
              <a:xfrm flipH="1">
                <a:off x="3962400" y="1295400"/>
                <a:ext cx="1295400" cy="403860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sp>
            <p:nvSpPr>
              <p:cNvPr id="4" name="Left-Right Arrow 3"/>
              <p:cNvSpPr/>
              <p:nvPr/>
            </p:nvSpPr>
            <p:spPr>
              <a:xfrm>
                <a:off x="4191000" y="2209800"/>
                <a:ext cx="1371600" cy="685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304800" y="5181600"/>
              <a:ext cx="3581400" cy="8382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0265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029CE-098E-1738-A5FC-1997270B3615}"/>
              </a:ext>
            </a:extLst>
          </p:cNvPr>
          <p:cNvSpPr>
            <a:spLocks noGrp="1"/>
          </p:cNvSpPr>
          <p:nvPr>
            <p:ph type="title"/>
          </p:nvPr>
        </p:nvSpPr>
        <p:spPr/>
        <p:txBody>
          <a:bodyPr/>
          <a:lstStyle/>
          <a:p>
            <a:r>
              <a:rPr lang="da-DK" b="1" dirty="0"/>
              <a:t>Run</a:t>
            </a:r>
            <a:r>
              <a:rPr lang="da-DK" dirty="0"/>
              <a:t> with </a:t>
            </a:r>
            <a:r>
              <a:rPr lang="da-DK" i="1" dirty="0"/>
              <a:t>node.js</a:t>
            </a:r>
            <a:r>
              <a:rPr lang="da-DK" dirty="0"/>
              <a:t> or …</a:t>
            </a:r>
            <a:endParaRPr lang="en-US" dirty="0"/>
          </a:p>
        </p:txBody>
      </p:sp>
      <p:sp>
        <p:nvSpPr>
          <p:cNvPr id="5" name="Content Placeholder 4">
            <a:extLst>
              <a:ext uri="{FF2B5EF4-FFF2-40B4-BE49-F238E27FC236}">
                <a16:creationId xmlns:a16="http://schemas.microsoft.com/office/drawing/2014/main" id="{A58AD559-AF89-11F2-72CC-26D4652806BD}"/>
              </a:ext>
            </a:extLst>
          </p:cNvPr>
          <p:cNvSpPr>
            <a:spLocks noGrp="1"/>
          </p:cNvSpPr>
          <p:nvPr>
            <p:ph idx="1"/>
          </p:nvPr>
        </p:nvSpPr>
        <p:spPr/>
        <p:txBody>
          <a:bodyPr>
            <a:normAutofit/>
          </a:bodyPr>
          <a:lstStyle/>
          <a:p>
            <a:r>
              <a:rPr lang="da-DK" sz="2800" dirty="0"/>
              <a:t>Run </a:t>
            </a:r>
            <a:r>
              <a:rPr lang="da-DK" sz="2800" dirty="0" err="1"/>
              <a:t>using</a:t>
            </a:r>
            <a:r>
              <a:rPr lang="da-DK" sz="2800" dirty="0"/>
              <a:t> node.js, from terminal:</a:t>
            </a:r>
          </a:p>
          <a:p>
            <a:pPr marL="457200" lvl="1" indent="0">
              <a:buNone/>
            </a:pPr>
            <a:r>
              <a:rPr lang="da-DK" sz="2400" i="1" dirty="0"/>
              <a:t>node program.js</a:t>
            </a:r>
          </a:p>
          <a:p>
            <a:r>
              <a:rPr lang="da-DK" sz="2800" dirty="0"/>
              <a:t>Or:</a:t>
            </a:r>
          </a:p>
          <a:p>
            <a:pPr marL="457200" lvl="1" indent="0">
              <a:buNone/>
            </a:pPr>
            <a:r>
              <a:rPr lang="da-DK" sz="2400" dirty="0"/>
              <a:t>Write a </a:t>
            </a:r>
            <a:r>
              <a:rPr lang="da-DK" sz="2400" b="1" dirty="0"/>
              <a:t>minimal html file </a:t>
            </a:r>
            <a:r>
              <a:rPr lang="da-DK" sz="2400" dirty="0"/>
              <a:t>and load/run the JS program in the browser:</a:t>
            </a:r>
          </a:p>
          <a:p>
            <a:endParaRPr lang="en-US" sz="2800" dirty="0"/>
          </a:p>
        </p:txBody>
      </p:sp>
      <p:pic>
        <p:nvPicPr>
          <p:cNvPr id="8" name="Picture 7">
            <a:extLst>
              <a:ext uri="{FF2B5EF4-FFF2-40B4-BE49-F238E27FC236}">
                <a16:creationId xmlns:a16="http://schemas.microsoft.com/office/drawing/2014/main" id="{51A774B8-D3E5-91A6-10BD-62DEAD58BD03}"/>
              </a:ext>
            </a:extLst>
          </p:cNvPr>
          <p:cNvPicPr>
            <a:picLocks noChangeAspect="1"/>
          </p:cNvPicPr>
          <p:nvPr/>
        </p:nvPicPr>
        <p:blipFill>
          <a:blip r:embed="rId2"/>
          <a:stretch>
            <a:fillRect/>
          </a:stretch>
        </p:blipFill>
        <p:spPr>
          <a:xfrm>
            <a:off x="1981200" y="4018640"/>
            <a:ext cx="4720116" cy="2323952"/>
          </a:xfrm>
          <a:prstGeom prst="rect">
            <a:avLst/>
          </a:prstGeom>
        </p:spPr>
      </p:pic>
      <p:sp>
        <p:nvSpPr>
          <p:cNvPr id="9" name="Speech Bubble: Rectangle with Corners Rounded 8">
            <a:extLst>
              <a:ext uri="{FF2B5EF4-FFF2-40B4-BE49-F238E27FC236}">
                <a16:creationId xmlns:a16="http://schemas.microsoft.com/office/drawing/2014/main" id="{5C9A79F4-0D0E-F8D5-53C1-7237E54A3E60}"/>
              </a:ext>
            </a:extLst>
          </p:cNvPr>
          <p:cNvSpPr/>
          <p:nvPr/>
        </p:nvSpPr>
        <p:spPr>
          <a:xfrm>
            <a:off x="5410200" y="15876"/>
            <a:ext cx="3657600" cy="609600"/>
          </a:xfrm>
          <a:prstGeom prst="wedgeRoundRectCallout">
            <a:avLst>
              <a:gd name="adj1" fmla="val -35416"/>
              <a:gd name="adj2" fmla="val 68056"/>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https://nodejs.org/en/download</a:t>
            </a:r>
          </a:p>
        </p:txBody>
      </p:sp>
    </p:spTree>
    <p:extLst>
      <p:ext uri="{BB962C8B-B14F-4D97-AF65-F5344CB8AC3E}">
        <p14:creationId xmlns:p14="http://schemas.microsoft.com/office/powerpoint/2010/main" val="31880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53669">
            <a:off x="457200" y="274638"/>
            <a:ext cx="8229600" cy="1143000"/>
          </a:xfrm>
        </p:spPr>
        <p:txBody>
          <a:bodyPr/>
          <a:lstStyle/>
          <a:p>
            <a:r>
              <a:rPr lang="en-US" dirty="0">
                <a:solidFill>
                  <a:srgbClr val="7030A0"/>
                </a:solidFill>
              </a:rPr>
              <a:t>A problem with JSON</a:t>
            </a:r>
          </a:p>
        </p:txBody>
      </p:sp>
      <p:sp>
        <p:nvSpPr>
          <p:cNvPr id="3" name="Content Placeholder 2"/>
          <p:cNvSpPr>
            <a:spLocks noGrp="1"/>
          </p:cNvSpPr>
          <p:nvPr>
            <p:ph idx="1"/>
          </p:nvPr>
        </p:nvSpPr>
        <p:spPr/>
        <p:txBody>
          <a:bodyPr>
            <a:normAutofit/>
          </a:bodyPr>
          <a:lstStyle/>
          <a:p>
            <a:r>
              <a:rPr lang="en-US" sz="2800" dirty="0"/>
              <a:t>See the example in folder </a:t>
            </a:r>
            <a:r>
              <a:rPr lang="en-US" sz="2800" dirty="0">
                <a:solidFill>
                  <a:schemeClr val="tx2"/>
                </a:solidFill>
              </a:rPr>
              <a:t>code\</a:t>
            </a:r>
            <a:r>
              <a:rPr lang="en-US" sz="2800" dirty="0" err="1">
                <a:solidFill>
                  <a:schemeClr val="tx2"/>
                </a:solidFill>
              </a:rPr>
              <a:t>json</a:t>
            </a:r>
            <a:r>
              <a:rPr lang="en-US" sz="2800" dirty="0">
                <a:solidFill>
                  <a:schemeClr val="tx2"/>
                </a:solidFill>
              </a:rPr>
              <a:t> problem</a:t>
            </a:r>
          </a:p>
          <a:p>
            <a:r>
              <a:rPr lang="en-US" sz="2800" dirty="0"/>
              <a:t>Open a terminal and run:</a:t>
            </a:r>
            <a:r>
              <a:rPr lang="en-US" sz="2800" dirty="0">
                <a:solidFill>
                  <a:schemeClr val="tx2"/>
                </a:solidFill>
              </a:rPr>
              <a:t> </a:t>
            </a:r>
            <a:r>
              <a:rPr lang="en-US" sz="2800" b="1" dirty="0">
                <a:solidFill>
                  <a:srgbClr val="FF0000"/>
                </a:solidFill>
              </a:rPr>
              <a:t>node animals.js</a:t>
            </a:r>
          </a:p>
          <a:p>
            <a:r>
              <a:rPr lang="en-US" sz="2800" b="1" dirty="0"/>
              <a:t>The JSON </a:t>
            </a:r>
            <a:r>
              <a:rPr lang="en-US" sz="2800" b="1" dirty="0" err="1"/>
              <a:t>stringify</a:t>
            </a:r>
            <a:r>
              <a:rPr lang="en-US" sz="2800" b="1" dirty="0"/>
              <a:t>/parse mechanism:</a:t>
            </a:r>
          </a:p>
          <a:p>
            <a:pPr lvl="1"/>
            <a:r>
              <a:rPr lang="en-US" sz="2400" b="1" dirty="0"/>
              <a:t>does not save methods</a:t>
            </a:r>
            <a:r>
              <a:rPr lang="en-US" sz="2400" dirty="0"/>
              <a:t>, so objects from a class will lose all their methods :(</a:t>
            </a:r>
          </a:p>
          <a:p>
            <a:pPr lvl="1"/>
            <a:r>
              <a:rPr lang="en-US" sz="2400" b="1" dirty="0"/>
              <a:t>does not save type information</a:t>
            </a:r>
            <a:r>
              <a:rPr lang="en-US" sz="2400" dirty="0"/>
              <a:t>, so an object of class A will be parsed back as instance of Object, not as instance of A</a:t>
            </a:r>
          </a:p>
          <a:p>
            <a:r>
              <a:rPr lang="en-US" dirty="0"/>
              <a:t>See in the code a possible way to rectify this: </a:t>
            </a:r>
          </a:p>
          <a:p>
            <a:pPr lvl="1"/>
            <a:r>
              <a:rPr lang="en-US" dirty="0"/>
              <a:t>Using </a:t>
            </a:r>
            <a:r>
              <a:rPr lang="en-US" b="1" dirty="0" err="1"/>
              <a:t>Object.assign</a:t>
            </a:r>
            <a:r>
              <a:rPr lang="en-US" b="1" dirty="0"/>
              <a:t>()</a:t>
            </a:r>
          </a:p>
        </p:txBody>
      </p:sp>
    </p:spTree>
    <p:extLst>
      <p:ext uri="{BB962C8B-B14F-4D97-AF65-F5344CB8AC3E}">
        <p14:creationId xmlns:p14="http://schemas.microsoft.com/office/powerpoint/2010/main" val="150700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2286000"/>
          </a:xfrm>
        </p:spPr>
        <p:txBody>
          <a:bodyPr>
            <a:normAutofit/>
          </a:bodyPr>
          <a:lstStyle/>
          <a:p>
            <a:r>
              <a:rPr lang="en-US" dirty="0"/>
              <a:t>And now, let’s use the </a:t>
            </a:r>
            <a:br>
              <a:rPr lang="en-US" dirty="0"/>
            </a:br>
            <a:r>
              <a:rPr lang="en-US" dirty="0"/>
              <a:t>Verb/Noun analysis </a:t>
            </a:r>
            <a:br>
              <a:rPr lang="en-US" dirty="0"/>
            </a:br>
            <a:r>
              <a:rPr lang="en-US" dirty="0"/>
              <a:t>on a different problem…</a:t>
            </a:r>
          </a:p>
        </p:txBody>
      </p:sp>
    </p:spTree>
    <p:extLst>
      <p:ext uri="{BB962C8B-B14F-4D97-AF65-F5344CB8AC3E}">
        <p14:creationId xmlns:p14="http://schemas.microsoft.com/office/powerpoint/2010/main" val="178935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A </a:t>
            </a:r>
            <a:r>
              <a:rPr lang="da-DK" i="1" dirty="0"/>
              <a:t>data modeling</a:t>
            </a:r>
            <a:r>
              <a:rPr lang="da-DK" dirty="0"/>
              <a:t> problem</a:t>
            </a:r>
          </a:p>
        </p:txBody>
      </p:sp>
      <p:sp>
        <p:nvSpPr>
          <p:cNvPr id="3" name="Content Placeholder 2"/>
          <p:cNvSpPr>
            <a:spLocks noGrp="1"/>
          </p:cNvSpPr>
          <p:nvPr>
            <p:ph idx="1"/>
          </p:nvPr>
        </p:nvSpPr>
        <p:spPr>
          <a:xfrm>
            <a:off x="457200" y="1295400"/>
            <a:ext cx="8229600" cy="5334000"/>
          </a:xfrm>
        </p:spPr>
        <p:txBody>
          <a:bodyPr>
            <a:normAutofit fontScale="62500" lnSpcReduction="20000"/>
          </a:bodyPr>
          <a:lstStyle/>
          <a:p>
            <a:pPr marL="0" indent="0">
              <a:buNone/>
            </a:pPr>
            <a:r>
              <a:rPr lang="da-DK" sz="2400" b="1" dirty="0">
                <a:solidFill>
                  <a:srgbClr val="FF0000"/>
                </a:solidFill>
              </a:rPr>
              <a:t>Problem:</a:t>
            </a:r>
          </a:p>
          <a:p>
            <a:pPr marL="0" indent="0">
              <a:buNone/>
            </a:pPr>
            <a:r>
              <a:rPr lang="da-DK" sz="2400" dirty="0">
                <a:solidFill>
                  <a:srgbClr val="FF0000"/>
                </a:solidFill>
              </a:rPr>
              <a:t>I </a:t>
            </a:r>
            <a:r>
              <a:rPr lang="da-DK" sz="2400" dirty="0" err="1">
                <a:solidFill>
                  <a:srgbClr val="FF0000"/>
                </a:solidFill>
              </a:rPr>
              <a:t>want</a:t>
            </a:r>
            <a:r>
              <a:rPr lang="da-DK" sz="2400" dirty="0">
                <a:solidFill>
                  <a:srgbClr val="FF0000"/>
                </a:solidFill>
              </a:rPr>
              <a:t> to know </a:t>
            </a:r>
            <a:r>
              <a:rPr lang="en-US" sz="2400" i="1" dirty="0"/>
              <a:t>HOW LONG DOES IT TAKE TO WATCH EVERY EPISODE OF </a:t>
            </a:r>
            <a:r>
              <a:rPr lang="en-US" sz="2400" b="1" i="1" dirty="0"/>
              <a:t>STAR TREK TOS</a:t>
            </a:r>
            <a:r>
              <a:rPr lang="en-US" sz="2400" dirty="0"/>
              <a:t>?</a:t>
            </a:r>
            <a:r>
              <a:rPr lang="en-US" sz="2400" dirty="0">
                <a:solidFill>
                  <a:srgbClr val="FF0000"/>
                </a:solidFill>
              </a:rPr>
              <a:t> In days, hours and minutes.</a:t>
            </a:r>
          </a:p>
          <a:p>
            <a:pPr marL="0" indent="0">
              <a:buNone/>
            </a:pPr>
            <a:r>
              <a:rPr lang="en-US" sz="2400" dirty="0">
                <a:solidFill>
                  <a:srgbClr val="FF0000"/>
                </a:solidFill>
              </a:rPr>
              <a:t>But… in general, for a given </a:t>
            </a:r>
            <a:r>
              <a:rPr lang="en-US" sz="2400" dirty="0" err="1">
                <a:solidFill>
                  <a:srgbClr val="FF0000"/>
                </a:solidFill>
              </a:rPr>
              <a:t>tv</a:t>
            </a:r>
            <a:r>
              <a:rPr lang="en-US" sz="2400" dirty="0">
                <a:solidFill>
                  <a:srgbClr val="FF0000"/>
                </a:solidFill>
              </a:rPr>
              <a:t> series.</a:t>
            </a:r>
            <a:br>
              <a:rPr lang="da-DK" sz="2400" dirty="0">
                <a:solidFill>
                  <a:srgbClr val="FF0000"/>
                </a:solidFill>
              </a:rPr>
            </a:br>
            <a:r>
              <a:rPr lang="da-DK" sz="2400" dirty="0" err="1">
                <a:solidFill>
                  <a:srgbClr val="FF0000"/>
                </a:solidFill>
              </a:rPr>
              <a:t>Like</a:t>
            </a:r>
            <a:r>
              <a:rPr lang="da-DK" sz="2400" dirty="0">
                <a:solidFill>
                  <a:srgbClr val="FF0000"/>
                </a:solidFill>
              </a:rPr>
              <a:t> </a:t>
            </a:r>
            <a:r>
              <a:rPr lang="da-DK" sz="2400" dirty="0">
                <a:solidFill>
                  <a:srgbClr val="FF0000"/>
                </a:solidFill>
                <a:hlinkClick r:id="rId3"/>
              </a:rPr>
              <a:t>https://www.bingeclock.com/s/star-trek/</a:t>
            </a:r>
            <a:r>
              <a:rPr lang="da-DK" sz="2400" dirty="0">
                <a:solidFill>
                  <a:srgbClr val="FF0000"/>
                </a:solidFill>
              </a:rPr>
              <a:t> </a:t>
            </a:r>
          </a:p>
          <a:p>
            <a:pPr marL="0" indent="0">
              <a:buNone/>
            </a:pPr>
            <a:endParaRPr lang="da-DK" sz="2400" dirty="0">
              <a:solidFill>
                <a:srgbClr val="FF0000"/>
              </a:solidFill>
            </a:endParaRPr>
          </a:p>
          <a:p>
            <a:pPr marL="0" indent="0">
              <a:buNone/>
            </a:pPr>
            <a:r>
              <a:rPr lang="da-DK" sz="2400" b="1" dirty="0">
                <a:solidFill>
                  <a:srgbClr val="FF0000"/>
                </a:solidFill>
              </a:rPr>
              <a:t>Here is </a:t>
            </a:r>
            <a:r>
              <a:rPr lang="da-DK" sz="2400" b="1" dirty="0" err="1">
                <a:solidFill>
                  <a:srgbClr val="FF0000"/>
                </a:solidFill>
              </a:rPr>
              <a:t>what</a:t>
            </a:r>
            <a:r>
              <a:rPr lang="da-DK" sz="2400" b="1" dirty="0">
                <a:solidFill>
                  <a:srgbClr val="FF0000"/>
                </a:solidFill>
              </a:rPr>
              <a:t> </a:t>
            </a:r>
            <a:r>
              <a:rPr lang="da-DK" sz="2400" b="1" dirty="0" err="1">
                <a:solidFill>
                  <a:srgbClr val="FF0000"/>
                </a:solidFill>
              </a:rPr>
              <a:t>we</a:t>
            </a:r>
            <a:r>
              <a:rPr lang="da-DK" sz="2400" b="1" dirty="0">
                <a:solidFill>
                  <a:srgbClr val="FF0000"/>
                </a:solidFill>
              </a:rPr>
              <a:t> know:</a:t>
            </a:r>
          </a:p>
          <a:p>
            <a:r>
              <a:rPr lang="en-US" sz="2400" i="1" dirty="0"/>
              <a:t>Star Trek TOS -&gt; 50 minutes per episode</a:t>
            </a:r>
          </a:p>
          <a:p>
            <a:r>
              <a:rPr lang="en-US" sz="2400" i="1" dirty="0"/>
              <a:t>1 pilot “The Cage” -&gt; 1 hour and 3 minutes</a:t>
            </a:r>
          </a:p>
          <a:p>
            <a:r>
              <a:rPr lang="en-US" sz="2400" i="1" dirty="0"/>
              <a:t>Season 1 -&gt; pilot + 29 episodes; season 2 -&gt; 26; season 3 -&gt; 24 </a:t>
            </a:r>
          </a:p>
          <a:p>
            <a:r>
              <a:rPr lang="en-US" sz="2400" i="1" dirty="0"/>
              <a:t>The titles of each episode: just call them “E01S1” , “E02S1”, …, “E24S3”</a:t>
            </a:r>
          </a:p>
          <a:p>
            <a:endParaRPr lang="en-US" sz="2400" i="1" dirty="0"/>
          </a:p>
          <a:p>
            <a:pPr marL="0" indent="0">
              <a:buNone/>
            </a:pPr>
            <a:r>
              <a:rPr lang="en-US" sz="2600" dirty="0"/>
              <a:t>A TV show is made of seasons, and it has a name.</a:t>
            </a:r>
            <a:br>
              <a:rPr lang="en-US" sz="2600" dirty="0"/>
            </a:br>
            <a:r>
              <a:rPr lang="en-US" sz="2600" dirty="0"/>
              <a:t>A season is composed of episodes. A pilot is an episode too, but a bit special. </a:t>
            </a:r>
            <a:br>
              <a:rPr lang="en-US" sz="2600" dirty="0"/>
            </a:br>
            <a:r>
              <a:rPr lang="en-US" sz="2600" dirty="0"/>
              <a:t>A season can be printed, listing all its episodes. An episode can be printed, and it will show its attributes.</a:t>
            </a:r>
            <a:br>
              <a:rPr lang="en-US" sz="2600" dirty="0"/>
            </a:br>
            <a:r>
              <a:rPr lang="en-US" sz="2600" dirty="0"/>
              <a:t>Pilots are special, and when printed they will state that they are “pilot” and not a regular episode.</a:t>
            </a:r>
            <a:br>
              <a:rPr lang="en-US" sz="2600" dirty="0"/>
            </a:br>
            <a:r>
              <a:rPr lang="en-US" sz="2600" dirty="0"/>
              <a:t>Each episode has a title, a sequence number, a duration time. </a:t>
            </a:r>
            <a:br>
              <a:rPr lang="en-US" sz="2600" dirty="0"/>
            </a:br>
            <a:r>
              <a:rPr lang="en-US" sz="2600" dirty="0"/>
              <a:t>A duration time has (perhaps) days, hours and minutes. Duration time can be added to another duration time, and the result is a new duration.</a:t>
            </a:r>
            <a:br>
              <a:rPr lang="en-US" sz="2600" dirty="0"/>
            </a:br>
            <a:r>
              <a:rPr lang="en-US" sz="2600" dirty="0"/>
              <a:t>A TV show can be printed, to get a list of all its seasons and episodes. </a:t>
            </a:r>
            <a:br>
              <a:rPr lang="en-US" sz="2600" dirty="0"/>
            </a:br>
            <a:r>
              <a:rPr lang="en-US" sz="2600" dirty="0"/>
              <a:t>We can ask a TV show how long it takes to binge watch it, all episodes, back-to-back.</a:t>
            </a:r>
            <a:endParaRPr lang="en-US" sz="1700" dirty="0"/>
          </a:p>
        </p:txBody>
      </p:sp>
      <p:cxnSp>
        <p:nvCxnSpPr>
          <p:cNvPr id="5" name="Straight Connector 4"/>
          <p:cNvCxnSpPr/>
          <p:nvPr/>
        </p:nvCxnSpPr>
        <p:spPr>
          <a:xfrm>
            <a:off x="434050" y="4020275"/>
            <a:ext cx="0" cy="190500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305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2531</Words>
  <Application>Microsoft Office PowerPoint</Application>
  <PresentationFormat>On-screen Show (4:3)</PresentationFormat>
  <Paragraphs>236</Paragraphs>
  <Slides>28</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Object Oriented Programming  in Javascript</vt:lpstr>
      <vt:lpstr>OOP in Javascript</vt:lpstr>
      <vt:lpstr>UML class diagrams</vt:lpstr>
      <vt:lpstr>Reading the class diagram</vt:lpstr>
      <vt:lpstr>…</vt:lpstr>
      <vt:lpstr>Run with node.js or …</vt:lpstr>
      <vt:lpstr>A problem with JSON</vt:lpstr>
      <vt:lpstr>And now, let’s use the  Verb/Noun analysis  on a different problem…</vt:lpstr>
      <vt:lpstr>A data modeling problem</vt:lpstr>
      <vt:lpstr>Let’s do the  Verb/Noun analysis together</vt:lpstr>
      <vt:lpstr>Classes, attributes and methods</vt:lpstr>
      <vt:lpstr>UML class diagram</vt:lpstr>
      <vt:lpstr>Complete UML class diagram for our domain</vt:lpstr>
      <vt:lpstr>PowerPoint Presentation</vt:lpstr>
      <vt:lpstr>PowerPoint Presentation</vt:lpstr>
      <vt:lpstr>PowerPoint Presentation</vt:lpstr>
      <vt:lpstr>My proposed UML class diagram</vt:lpstr>
      <vt:lpstr>And now…</vt:lpstr>
      <vt:lpstr>Write classes in JavaScript</vt:lpstr>
      <vt:lpstr>Relationships among classes,  and among objects</vt:lpstr>
      <vt:lpstr>Use our classes</vt:lpstr>
      <vt:lpstr>And now: let’s run the complete code</vt:lpstr>
      <vt:lpstr>Use the classes to define a show  that you like…</vt:lpstr>
      <vt:lpstr>Extra links</vt:lpstr>
      <vt:lpstr>… and we are done.  Now let’s practice…</vt:lpstr>
      <vt:lpstr>A data modeling problem</vt:lpstr>
      <vt:lpstr>Your tasks…</vt:lpstr>
      <vt:lpstr>For more tasks…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dc:creator>
  <cp:lastModifiedBy>Andrea Valente</cp:lastModifiedBy>
  <cp:revision>328</cp:revision>
  <dcterms:created xsi:type="dcterms:W3CDTF">2006-08-16T00:00:00Z</dcterms:created>
  <dcterms:modified xsi:type="dcterms:W3CDTF">2025-03-17T10:13:53Z</dcterms:modified>
</cp:coreProperties>
</file>